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328" r:id="rId2"/>
    <p:sldId id="329" r:id="rId3"/>
    <p:sldId id="330" r:id="rId4"/>
    <p:sldId id="353" r:id="rId5"/>
    <p:sldId id="354" r:id="rId6"/>
    <p:sldId id="355" r:id="rId7"/>
    <p:sldId id="356" r:id="rId8"/>
    <p:sldId id="357" r:id="rId9"/>
    <p:sldId id="358" r:id="rId10"/>
    <p:sldId id="359" r:id="rId11"/>
    <p:sldId id="331" r:id="rId12"/>
    <p:sldId id="360" r:id="rId13"/>
    <p:sldId id="370" r:id="rId14"/>
    <p:sldId id="333" r:id="rId15"/>
    <p:sldId id="334" r:id="rId16"/>
    <p:sldId id="336" r:id="rId17"/>
    <p:sldId id="337" r:id="rId18"/>
    <p:sldId id="361" r:id="rId19"/>
    <p:sldId id="362" r:id="rId20"/>
    <p:sldId id="364" r:id="rId21"/>
    <p:sldId id="363" r:id="rId22"/>
    <p:sldId id="365" r:id="rId23"/>
    <p:sldId id="341" r:id="rId24"/>
    <p:sldId id="366" r:id="rId25"/>
    <p:sldId id="343" r:id="rId26"/>
    <p:sldId id="367" r:id="rId27"/>
    <p:sldId id="368" r:id="rId28"/>
    <p:sldId id="345" r:id="rId29"/>
    <p:sldId id="346" r:id="rId30"/>
    <p:sldId id="369" r:id="rId31"/>
    <p:sldId id="348" r:id="rId32"/>
    <p:sldId id="349" r:id="rId33"/>
    <p:sldId id="350" r:id="rId34"/>
    <p:sldId id="351" r:id="rId35"/>
  </p:sldIdLst>
  <p:sldSz cx="9144000" cy="5143500" type="screen16x9"/>
  <p:notesSz cx="6858000" cy="9144000"/>
  <p:defaultText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99">
          <p15:clr>
            <a:srgbClr val="A4A3A4"/>
          </p15:clr>
        </p15:guide>
        <p15:guide id="2" pos="49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6FFA"/>
    <a:srgbClr val="BC6CED"/>
    <a:srgbClr val="007396"/>
    <a:srgbClr val="59BEC9"/>
    <a:srgbClr val="F1B523"/>
    <a:srgbClr val="EDEDED"/>
    <a:srgbClr val="FFB952"/>
    <a:srgbClr val="B1B7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60"/>
    <p:restoredTop sz="91458"/>
  </p:normalViewPr>
  <p:slideViewPr>
    <p:cSldViewPr snapToGrid="0" snapToObjects="1">
      <p:cViewPr varScale="1">
        <p:scale>
          <a:sx n="98" d="100"/>
          <a:sy n="98" d="100"/>
        </p:scale>
        <p:origin x="928" y="184"/>
      </p:cViewPr>
      <p:guideLst>
        <p:guide orient="horz" pos="2899"/>
        <p:guide pos="49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18494E-CA58-EE43-A1DD-F8DDCEEBE13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19017D3-02FD-B440-A408-C9F6BEE191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62465B-12BC-AF4B-87DE-D94ACC12870A}" type="datetimeFigureOut">
              <a:rPr lang="en-US" smtClean="0"/>
              <a:t>3/9/18</a:t>
            </a:fld>
            <a:endParaRPr lang="en-US"/>
          </a:p>
        </p:txBody>
      </p:sp>
      <p:sp>
        <p:nvSpPr>
          <p:cNvPr id="4" name="Footer Placeholder 3">
            <a:extLst>
              <a:ext uri="{FF2B5EF4-FFF2-40B4-BE49-F238E27FC236}">
                <a16:creationId xmlns:a16="http://schemas.microsoft.com/office/drawing/2014/main" id="{6054FDCF-200A-0E48-8C34-9CE241C885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C3BDD52-0CEC-9F4C-A0FD-A2BD8334CA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E0B616-0663-DD46-9381-94F81A8321A6}" type="slidenum">
              <a:rPr lang="en-US" smtClean="0"/>
              <a:t>‹#›</a:t>
            </a:fld>
            <a:endParaRPr lang="en-US"/>
          </a:p>
        </p:txBody>
      </p:sp>
    </p:spTree>
    <p:extLst>
      <p:ext uri="{BB962C8B-B14F-4D97-AF65-F5344CB8AC3E}">
        <p14:creationId xmlns:p14="http://schemas.microsoft.com/office/powerpoint/2010/main" val="4294554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ADDA1C-5016-704B-8118-08AD164B5822}" type="datetimeFigureOut">
              <a:rPr lang="en-US" smtClean="0"/>
              <a:t>3/9/18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86C106-4089-BB4D-9FF0-DF66D6CD0B2C}" type="slidenum">
              <a:rPr lang="en-US" smtClean="0"/>
              <a:t>‹#›</a:t>
            </a:fld>
            <a:endParaRPr lang="en-US"/>
          </a:p>
        </p:txBody>
      </p:sp>
    </p:spTree>
    <p:extLst>
      <p:ext uri="{BB962C8B-B14F-4D97-AF65-F5344CB8AC3E}">
        <p14:creationId xmlns:p14="http://schemas.microsoft.com/office/powerpoint/2010/main" val="858303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86C106-4089-BB4D-9FF0-DF66D6CD0B2C}" type="slidenum">
              <a:rPr lang="en-US" smtClean="0"/>
              <a:t>33</a:t>
            </a:fld>
            <a:endParaRPr lang="en-US"/>
          </a:p>
        </p:txBody>
      </p:sp>
    </p:spTree>
    <p:extLst>
      <p:ext uri="{BB962C8B-B14F-4D97-AF65-F5344CB8AC3E}">
        <p14:creationId xmlns:p14="http://schemas.microsoft.com/office/powerpoint/2010/main" val="33289666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2" name="Tittel 1"/>
          <p:cNvSpPr>
            <a:spLocks noGrp="1"/>
          </p:cNvSpPr>
          <p:nvPr>
            <p:ph type="ctrTitle"/>
          </p:nvPr>
        </p:nvSpPr>
        <p:spPr>
          <a:xfrm>
            <a:off x="685800" y="1432806"/>
            <a:ext cx="4934354" cy="1102519"/>
          </a:xfrm>
        </p:spPr>
        <p:txBody>
          <a:bodyPr/>
          <a:lstStyle/>
          <a:p>
            <a:r>
              <a:rPr lang="en-US" noProof="0"/>
              <a:t>Click to edit Master title style</a:t>
            </a:r>
            <a:endParaRPr lang="nb-NO" noProof="0"/>
          </a:p>
        </p:txBody>
      </p:sp>
      <p:sp>
        <p:nvSpPr>
          <p:cNvPr id="3" name="Undertittel 2"/>
          <p:cNvSpPr>
            <a:spLocks noGrp="1"/>
          </p:cNvSpPr>
          <p:nvPr>
            <p:ph type="subTitle" idx="1"/>
          </p:nvPr>
        </p:nvSpPr>
        <p:spPr>
          <a:xfrm>
            <a:off x="694366" y="2704629"/>
            <a:ext cx="4675782" cy="1314450"/>
          </a:xfrm>
        </p:spPr>
        <p:txBody>
          <a:bodyPr>
            <a:normAutofit/>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nb-NO" noProof="0"/>
          </a:p>
        </p:txBody>
      </p:sp>
      <p:cxnSp>
        <p:nvCxnSpPr>
          <p:cNvPr id="28" name="Rett linje 27"/>
          <p:cNvCxnSpPr/>
          <p:nvPr userDrawn="1"/>
        </p:nvCxnSpPr>
        <p:spPr>
          <a:xfrm>
            <a:off x="790575" y="2617829"/>
            <a:ext cx="4579572" cy="1191"/>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3" name="Bild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 y="3"/>
            <a:ext cx="1183204" cy="1979702"/>
          </a:xfrm>
          <a:prstGeom prst="rect">
            <a:avLst/>
          </a:prstGeom>
        </p:spPr>
      </p:pic>
      <p:pic>
        <p:nvPicPr>
          <p:cNvPr id="14" name="Bilde 13" descr="LogoNorsk.png"/>
          <p:cNvPicPr>
            <a:picLocks noChangeAspect="1"/>
          </p:cNvPicPr>
          <p:nvPr userDrawn="1"/>
        </p:nvPicPr>
        <p:blipFill>
          <a:blip r:embed="rId4"/>
          <a:stretch>
            <a:fillRect/>
          </a:stretch>
        </p:blipFill>
        <p:spPr>
          <a:xfrm>
            <a:off x="8363041" y="4384258"/>
            <a:ext cx="543971" cy="532755"/>
          </a:xfrm>
          <a:prstGeom prst="rect">
            <a:avLst/>
          </a:prstGeom>
        </p:spPr>
      </p:pic>
      <p:cxnSp>
        <p:nvCxnSpPr>
          <p:cNvPr id="16" name="Rett linje 15"/>
          <p:cNvCxnSpPr/>
          <p:nvPr userDrawn="1"/>
        </p:nvCxnSpPr>
        <p:spPr>
          <a:xfrm flipV="1">
            <a:off x="2488893" y="2162369"/>
            <a:ext cx="6655107" cy="2981139"/>
          </a:xfrm>
          <a:prstGeom prst="line">
            <a:avLst/>
          </a:prstGeom>
          <a:ln w="25400" cap="flat" cmpd="sng" algn="ctr">
            <a:solidFill>
              <a:schemeClr val="accent6">
                <a:lumMod val="20000"/>
                <a:lumOff val="80000"/>
                <a:alpha val="37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Rett linje 18"/>
          <p:cNvCxnSpPr/>
          <p:nvPr userDrawn="1"/>
        </p:nvCxnSpPr>
        <p:spPr>
          <a:xfrm rot="16200000" flipH="1">
            <a:off x="5115120" y="1979572"/>
            <a:ext cx="4297813" cy="2030055"/>
          </a:xfrm>
          <a:prstGeom prst="line">
            <a:avLst/>
          </a:prstGeom>
          <a:ln w="19050" cap="flat" cmpd="sng" algn="ctr">
            <a:solidFill>
              <a:schemeClr val="accent6">
                <a:lumMod val="20000"/>
                <a:lumOff val="80000"/>
                <a:alpha val="49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Rett linje 19"/>
          <p:cNvCxnSpPr/>
          <p:nvPr userDrawn="1"/>
        </p:nvCxnSpPr>
        <p:spPr>
          <a:xfrm>
            <a:off x="5668985" y="2291719"/>
            <a:ext cx="3475015" cy="1382210"/>
          </a:xfrm>
          <a:prstGeom prst="line">
            <a:avLst/>
          </a:prstGeom>
          <a:ln w="19050" cap="flat" cmpd="sng" algn="ctr">
            <a:solidFill>
              <a:schemeClr val="accent6">
                <a:lumMod val="20000"/>
                <a:lumOff val="80000"/>
                <a:alpha val="19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Rett linje 20"/>
          <p:cNvCxnSpPr/>
          <p:nvPr userDrawn="1"/>
        </p:nvCxnSpPr>
        <p:spPr>
          <a:xfrm flipH="1">
            <a:off x="4628412" y="-83976"/>
            <a:ext cx="1994100" cy="5227483"/>
          </a:xfrm>
          <a:prstGeom prst="line">
            <a:avLst/>
          </a:prstGeom>
          <a:ln w="50800" cap="flat" cmpd="sng" algn="ctr">
            <a:solidFill>
              <a:srgbClr val="00739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a:t>Click to edit Master title style</a:t>
            </a:r>
            <a:endParaRPr lang="nb-NO" noProof="0"/>
          </a:p>
        </p:txBody>
      </p:sp>
      <p:sp>
        <p:nvSpPr>
          <p:cNvPr id="3" name="Plassholder for innhold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a:p>
        </p:txBody>
      </p:sp>
      <p:sp>
        <p:nvSpPr>
          <p:cNvPr id="4" name="Plassholder for dato 3"/>
          <p:cNvSpPr>
            <a:spLocks noGrp="1"/>
          </p:cNvSpPr>
          <p:nvPr>
            <p:ph type="dt" sz="half" idx="10"/>
          </p:nvPr>
        </p:nvSpPr>
        <p:spPr/>
        <p:txBody>
          <a:bodyPr/>
          <a:lstStyle/>
          <a:p>
            <a:fld id="{8DF9E8F3-4849-FA48-B4C8-2D894E979956}" type="datetimeFigureOut">
              <a:rPr lang="nb-NO" noProof="0" smtClean="0"/>
              <a:pPr/>
              <a:t>09.03.2018</a:t>
            </a:fld>
            <a:endParaRPr lang="nb-NO" noProof="0"/>
          </a:p>
        </p:txBody>
      </p:sp>
      <p:sp>
        <p:nvSpPr>
          <p:cNvPr id="5" name="Plassholder for bunntekst 4"/>
          <p:cNvSpPr>
            <a:spLocks noGrp="1"/>
          </p:cNvSpPr>
          <p:nvPr>
            <p:ph type="ftr" sz="quarter" idx="11"/>
          </p:nvPr>
        </p:nvSpPr>
        <p:spPr/>
        <p:txBody>
          <a:bodyPr/>
          <a:lstStyle/>
          <a:p>
            <a:endParaRPr lang="nb-NO" noProof="0"/>
          </a:p>
        </p:txBody>
      </p:sp>
      <p:sp>
        <p:nvSpPr>
          <p:cNvPr id="6" name="Plassholder for lysbildenummer 5"/>
          <p:cNvSpPr>
            <a:spLocks noGrp="1"/>
          </p:cNvSpPr>
          <p:nvPr>
            <p:ph type="sldNum" sz="quarter" idx="12"/>
          </p:nvPr>
        </p:nvSpPr>
        <p:spPr/>
        <p:txBody>
          <a:bodyPr/>
          <a:lstStyle/>
          <a:p>
            <a:fld id="{48967F36-0B61-F749-ACDB-F36D75792314}" type="slidenum">
              <a:rPr lang="nb-NO" noProof="0" smtClean="0"/>
              <a:pPr/>
              <a:t>‹#›</a:t>
            </a:fld>
            <a:endParaRPr lang="nb-NO"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a:t>Click to edit Master title style</a:t>
            </a:r>
            <a:endParaRPr lang="nb-NO" noProof="0"/>
          </a:p>
        </p:txBody>
      </p:sp>
      <p:sp>
        <p:nvSpPr>
          <p:cNvPr id="3" name="Plassholder for innhold 2"/>
          <p:cNvSpPr>
            <a:spLocks noGrp="1"/>
          </p:cNvSpPr>
          <p:nvPr>
            <p:ph sz="half" idx="1"/>
          </p:nvPr>
        </p:nvSpPr>
        <p:spPr>
          <a:xfrm>
            <a:off x="670300" y="1378339"/>
            <a:ext cx="3710048" cy="3216287"/>
          </a:xfrm>
        </p:spPr>
        <p:txBody>
          <a:bodyPr/>
          <a:lstStyle>
            <a:lvl1pPr>
              <a:defRPr sz="1800"/>
            </a:lvl1pPr>
            <a:lvl2pPr>
              <a:defRPr sz="1800"/>
            </a:lvl2pPr>
            <a:lvl3pPr>
              <a:defRPr sz="1800"/>
            </a:lvl3pPr>
            <a:lvl4pPr>
              <a:defRPr sz="1400"/>
            </a:lvl4pPr>
            <a:lvl5pPr>
              <a:defRPr sz="14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5" name="Plassholder for dato 4"/>
          <p:cNvSpPr>
            <a:spLocks noGrp="1"/>
          </p:cNvSpPr>
          <p:nvPr>
            <p:ph type="dt" sz="half" idx="10"/>
          </p:nvPr>
        </p:nvSpPr>
        <p:spPr/>
        <p:txBody>
          <a:bodyPr/>
          <a:lstStyle/>
          <a:p>
            <a:fld id="{8DF9E8F3-4849-FA48-B4C8-2D894E979956}" type="datetimeFigureOut">
              <a:rPr lang="nb-NO" noProof="0" smtClean="0"/>
              <a:pPr/>
              <a:t>09.03.2018</a:t>
            </a:fld>
            <a:endParaRPr lang="nb-NO" noProof="0"/>
          </a:p>
        </p:txBody>
      </p:sp>
      <p:sp>
        <p:nvSpPr>
          <p:cNvPr id="6" name="Plassholder for bunntekst 5"/>
          <p:cNvSpPr>
            <a:spLocks noGrp="1"/>
          </p:cNvSpPr>
          <p:nvPr>
            <p:ph type="ftr" sz="quarter" idx="11"/>
          </p:nvPr>
        </p:nvSpPr>
        <p:spPr/>
        <p:txBody>
          <a:bodyPr/>
          <a:lstStyle/>
          <a:p>
            <a:endParaRPr lang="nb-NO" noProof="0"/>
          </a:p>
        </p:txBody>
      </p:sp>
      <p:sp>
        <p:nvSpPr>
          <p:cNvPr id="7" name="Plassholder for lysbildenummer 6"/>
          <p:cNvSpPr>
            <a:spLocks noGrp="1"/>
          </p:cNvSpPr>
          <p:nvPr>
            <p:ph type="sldNum" sz="quarter" idx="12"/>
          </p:nvPr>
        </p:nvSpPr>
        <p:spPr/>
        <p:txBody>
          <a:bodyPr/>
          <a:lstStyle/>
          <a:p>
            <a:fld id="{48967F36-0B61-F749-ACDB-F36D75792314}" type="slidenum">
              <a:rPr lang="nb-NO" noProof="0" smtClean="0"/>
              <a:pPr/>
              <a:t>‹#›</a:t>
            </a:fld>
            <a:endParaRPr lang="nb-NO" noProof="0"/>
          </a:p>
        </p:txBody>
      </p:sp>
      <p:sp>
        <p:nvSpPr>
          <p:cNvPr id="8" name="Plassholder for innhold 2"/>
          <p:cNvSpPr>
            <a:spLocks noGrp="1"/>
          </p:cNvSpPr>
          <p:nvPr>
            <p:ph sz="half" idx="13"/>
          </p:nvPr>
        </p:nvSpPr>
        <p:spPr>
          <a:xfrm>
            <a:off x="4848834" y="1378339"/>
            <a:ext cx="3710048" cy="3216287"/>
          </a:xfrm>
        </p:spPr>
        <p:txBody>
          <a:bodyPr/>
          <a:lstStyle>
            <a:lvl1pPr>
              <a:defRPr sz="1800"/>
            </a:lvl1pPr>
            <a:lvl2pPr>
              <a:defRPr sz="1800"/>
            </a:lvl2pPr>
            <a:lvl3pPr>
              <a:defRPr sz="1800"/>
            </a:lvl3pPr>
            <a:lvl4pPr>
              <a:defRPr sz="1400"/>
            </a:lvl4pPr>
            <a:lvl5pPr>
              <a:defRPr sz="14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a:t>Click to edit Master title style</a:t>
            </a:r>
            <a:endParaRPr lang="nb-NO" noProof="0"/>
          </a:p>
        </p:txBody>
      </p:sp>
      <p:sp>
        <p:nvSpPr>
          <p:cNvPr id="3" name="Plassholder for dato 2"/>
          <p:cNvSpPr>
            <a:spLocks noGrp="1"/>
          </p:cNvSpPr>
          <p:nvPr>
            <p:ph type="dt" sz="half" idx="10"/>
          </p:nvPr>
        </p:nvSpPr>
        <p:spPr/>
        <p:txBody>
          <a:bodyPr/>
          <a:lstStyle/>
          <a:p>
            <a:fld id="{8DF9E8F3-4849-FA48-B4C8-2D894E979956}" type="datetimeFigureOut">
              <a:rPr lang="nb-NO" noProof="0" smtClean="0"/>
              <a:pPr/>
              <a:t>09.03.2018</a:t>
            </a:fld>
            <a:endParaRPr lang="nb-NO" noProof="0"/>
          </a:p>
        </p:txBody>
      </p:sp>
      <p:sp>
        <p:nvSpPr>
          <p:cNvPr id="4" name="Plassholder for bunntekst 3"/>
          <p:cNvSpPr>
            <a:spLocks noGrp="1"/>
          </p:cNvSpPr>
          <p:nvPr>
            <p:ph type="ftr" sz="quarter" idx="11"/>
          </p:nvPr>
        </p:nvSpPr>
        <p:spPr/>
        <p:txBody>
          <a:bodyPr/>
          <a:lstStyle/>
          <a:p>
            <a:endParaRPr lang="nb-NO" noProof="0"/>
          </a:p>
        </p:txBody>
      </p:sp>
      <p:sp>
        <p:nvSpPr>
          <p:cNvPr id="5" name="Plassholder for lysbildenummer 4"/>
          <p:cNvSpPr>
            <a:spLocks noGrp="1"/>
          </p:cNvSpPr>
          <p:nvPr>
            <p:ph type="sldNum" sz="quarter" idx="12"/>
          </p:nvPr>
        </p:nvSpPr>
        <p:spPr/>
        <p:txBody>
          <a:bodyPr/>
          <a:lstStyle/>
          <a:p>
            <a:fld id="{48967F36-0B61-F749-ACDB-F36D75792314}" type="slidenum">
              <a:rPr lang="nb-NO" noProof="0" smtClean="0"/>
              <a:pPr/>
              <a:t>‹#›</a:t>
            </a:fld>
            <a:endParaRPr lang="nb-NO"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8DF9E8F3-4849-FA48-B4C8-2D894E979956}" type="datetimeFigureOut">
              <a:rPr lang="nb-NO" noProof="0" smtClean="0"/>
              <a:pPr/>
              <a:t>09.03.2018</a:t>
            </a:fld>
            <a:endParaRPr lang="nb-NO" noProof="0"/>
          </a:p>
        </p:txBody>
      </p:sp>
      <p:sp>
        <p:nvSpPr>
          <p:cNvPr id="3" name="Plassholder for bunntekst 2"/>
          <p:cNvSpPr>
            <a:spLocks noGrp="1"/>
          </p:cNvSpPr>
          <p:nvPr>
            <p:ph type="ftr" sz="quarter" idx="11"/>
          </p:nvPr>
        </p:nvSpPr>
        <p:spPr/>
        <p:txBody>
          <a:bodyPr/>
          <a:lstStyle/>
          <a:p>
            <a:endParaRPr lang="nb-NO" noProof="0"/>
          </a:p>
        </p:txBody>
      </p:sp>
      <p:sp>
        <p:nvSpPr>
          <p:cNvPr id="4" name="Plassholder for lysbildenummer 3"/>
          <p:cNvSpPr>
            <a:spLocks noGrp="1"/>
          </p:cNvSpPr>
          <p:nvPr>
            <p:ph type="sldNum" sz="quarter" idx="12"/>
          </p:nvPr>
        </p:nvSpPr>
        <p:spPr/>
        <p:txBody>
          <a:bodyPr/>
          <a:lstStyle/>
          <a:p>
            <a:fld id="{48967F36-0B61-F749-ACDB-F36D75792314}" type="slidenum">
              <a:rPr lang="nb-NO" noProof="0" smtClean="0"/>
              <a:pPr/>
              <a:t>‹#›</a:t>
            </a:fld>
            <a:endParaRPr lang="nb-NO"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17" name="Bild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18" name="Bild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 y="3"/>
            <a:ext cx="1183204" cy="1979702"/>
          </a:xfrm>
          <a:prstGeom prst="rect">
            <a:avLst/>
          </a:prstGeom>
        </p:spPr>
      </p:pic>
      <p:pic>
        <p:nvPicPr>
          <p:cNvPr id="19" name="Bilde 18" descr="LogoNorsk.png"/>
          <p:cNvPicPr>
            <a:picLocks noChangeAspect="1"/>
          </p:cNvPicPr>
          <p:nvPr userDrawn="1"/>
        </p:nvPicPr>
        <p:blipFill>
          <a:blip r:embed="rId4"/>
          <a:stretch>
            <a:fillRect/>
          </a:stretch>
        </p:blipFill>
        <p:spPr>
          <a:xfrm>
            <a:off x="8363041" y="4384258"/>
            <a:ext cx="543971" cy="532755"/>
          </a:xfrm>
          <a:prstGeom prst="rect">
            <a:avLst/>
          </a:prstGeom>
        </p:spPr>
      </p:pic>
      <p:cxnSp>
        <p:nvCxnSpPr>
          <p:cNvPr id="20" name="Rett linje 19"/>
          <p:cNvCxnSpPr/>
          <p:nvPr userDrawn="1"/>
        </p:nvCxnSpPr>
        <p:spPr>
          <a:xfrm flipV="1">
            <a:off x="2488893" y="2035780"/>
            <a:ext cx="6953942" cy="3107727"/>
          </a:xfrm>
          <a:prstGeom prst="line">
            <a:avLst/>
          </a:prstGeom>
          <a:ln w="25400" cap="flat" cmpd="sng" algn="ctr">
            <a:solidFill>
              <a:schemeClr val="accent6">
                <a:lumMod val="20000"/>
                <a:lumOff val="80000"/>
                <a:alpha val="37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Rett linje 20"/>
          <p:cNvCxnSpPr/>
          <p:nvPr userDrawn="1"/>
        </p:nvCxnSpPr>
        <p:spPr>
          <a:xfrm rot="16200000" flipH="1">
            <a:off x="5115120" y="1979572"/>
            <a:ext cx="4297813" cy="2030055"/>
          </a:xfrm>
          <a:prstGeom prst="line">
            <a:avLst/>
          </a:prstGeom>
          <a:ln w="19050" cap="flat" cmpd="sng" algn="ctr">
            <a:solidFill>
              <a:schemeClr val="accent6">
                <a:lumMod val="20000"/>
                <a:lumOff val="80000"/>
                <a:alpha val="49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Rett linje 21"/>
          <p:cNvCxnSpPr/>
          <p:nvPr userDrawn="1"/>
        </p:nvCxnSpPr>
        <p:spPr>
          <a:xfrm>
            <a:off x="5668985" y="2291719"/>
            <a:ext cx="3773855" cy="1504193"/>
          </a:xfrm>
          <a:prstGeom prst="line">
            <a:avLst/>
          </a:prstGeom>
          <a:ln w="19050" cap="flat" cmpd="sng" algn="ctr">
            <a:solidFill>
              <a:schemeClr val="accent6">
                <a:lumMod val="20000"/>
                <a:lumOff val="80000"/>
                <a:alpha val="19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Rett linje 22"/>
          <p:cNvCxnSpPr/>
          <p:nvPr userDrawn="1"/>
        </p:nvCxnSpPr>
        <p:spPr>
          <a:xfrm rot="5400000">
            <a:off x="2396684" y="669670"/>
            <a:ext cx="6858000" cy="2620072"/>
          </a:xfrm>
          <a:prstGeom prst="line">
            <a:avLst/>
          </a:prstGeom>
          <a:ln w="50800" cap="flat" cmpd="sng" algn="ctr">
            <a:solidFill>
              <a:srgbClr val="00739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Plassholder for dato 2"/>
          <p:cNvSpPr>
            <a:spLocks noGrp="1"/>
          </p:cNvSpPr>
          <p:nvPr>
            <p:ph type="dt" sz="half" idx="10"/>
          </p:nvPr>
        </p:nvSpPr>
        <p:spPr/>
        <p:txBody>
          <a:bodyPr/>
          <a:lstStyle/>
          <a:p>
            <a:fld id="{8DF9E8F3-4849-FA48-B4C8-2D894E979956}" type="datetimeFigureOut">
              <a:rPr lang="nb-NO" noProof="0" smtClean="0"/>
              <a:pPr/>
              <a:t>09.03.2018</a:t>
            </a:fld>
            <a:endParaRPr lang="nb-NO" noProof="0"/>
          </a:p>
        </p:txBody>
      </p:sp>
      <p:sp>
        <p:nvSpPr>
          <p:cNvPr id="4" name="Plassholder for bunntekst 3"/>
          <p:cNvSpPr>
            <a:spLocks noGrp="1"/>
          </p:cNvSpPr>
          <p:nvPr>
            <p:ph type="ftr" sz="quarter" idx="11"/>
          </p:nvPr>
        </p:nvSpPr>
        <p:spPr/>
        <p:txBody>
          <a:bodyPr/>
          <a:lstStyle/>
          <a:p>
            <a:endParaRPr lang="nb-NO" noProof="0"/>
          </a:p>
        </p:txBody>
      </p:sp>
      <p:sp>
        <p:nvSpPr>
          <p:cNvPr id="5" name="Plassholder for lysbildenummer 4"/>
          <p:cNvSpPr>
            <a:spLocks noGrp="1"/>
          </p:cNvSpPr>
          <p:nvPr>
            <p:ph type="sldNum" sz="quarter" idx="12"/>
          </p:nvPr>
        </p:nvSpPr>
        <p:spPr/>
        <p:txBody>
          <a:bodyPr/>
          <a:lstStyle/>
          <a:p>
            <a:fld id="{48967F36-0B61-F749-ACDB-F36D75792314}" type="slidenum">
              <a:rPr lang="nb-NO" noProof="0" smtClean="0"/>
              <a:pPr/>
              <a:t>‹#›</a:t>
            </a:fld>
            <a:endParaRPr lang="nb-NO" noProof="0"/>
          </a:p>
        </p:txBody>
      </p:sp>
      <p:sp>
        <p:nvSpPr>
          <p:cNvPr id="8" name="Undertittel 2"/>
          <p:cNvSpPr>
            <a:spLocks noGrp="1"/>
          </p:cNvSpPr>
          <p:nvPr>
            <p:ph type="subTitle" idx="1"/>
          </p:nvPr>
        </p:nvSpPr>
        <p:spPr>
          <a:xfrm>
            <a:off x="694366" y="2704630"/>
            <a:ext cx="4675782" cy="1205030"/>
          </a:xfrm>
        </p:spPr>
        <p:txBody>
          <a:bodyPr>
            <a:normAutofit/>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nb-NO" noProof="0"/>
          </a:p>
        </p:txBody>
      </p:sp>
      <p:cxnSp>
        <p:nvCxnSpPr>
          <p:cNvPr id="11" name="Rett linje 10"/>
          <p:cNvCxnSpPr/>
          <p:nvPr userDrawn="1"/>
        </p:nvCxnSpPr>
        <p:spPr>
          <a:xfrm>
            <a:off x="5370152" y="3004662"/>
            <a:ext cx="3773855" cy="1128145"/>
          </a:xfrm>
          <a:prstGeom prst="line">
            <a:avLst/>
          </a:prstGeom>
          <a:ln w="19050" cap="flat" cmpd="sng" algn="ctr">
            <a:solidFill>
              <a:schemeClr val="accent6">
                <a:lumMod val="20000"/>
                <a:lumOff val="80000"/>
                <a:alpha val="19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Undertittel 2"/>
          <p:cNvSpPr txBox="1">
            <a:spLocks/>
          </p:cNvSpPr>
          <p:nvPr userDrawn="1"/>
        </p:nvSpPr>
        <p:spPr>
          <a:xfrm>
            <a:off x="694366" y="4432889"/>
            <a:ext cx="4675782" cy="293058"/>
          </a:xfrm>
          <a:prstGeom prst="rect">
            <a:avLst/>
          </a:prstGeom>
        </p:spPr>
        <p:txBody>
          <a:bodyPr vert="horz" lIns="91440" tIns="45720" rIns="91440" bIns="45720" rtlCol="0">
            <a:normAutofit lnSpcReduction="10000"/>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nb-NO" sz="1400" b="1" i="0" u="none" strike="noStrike" kern="1200" cap="none" spc="0" normalizeH="0" baseline="0" noProof="0">
                <a:ln>
                  <a:noFill/>
                </a:ln>
                <a:solidFill>
                  <a:schemeClr val="tx1"/>
                </a:solidFill>
                <a:effectLst/>
                <a:uLnTx/>
                <a:uFillTx/>
                <a:latin typeface="Open Sans"/>
                <a:ea typeface="+mn-ea"/>
                <a:cs typeface="Open Sans"/>
              </a:rPr>
              <a:t>uit.no</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1291" cy="5143499"/>
          </a:xfrm>
          <a:prstGeom prst="rect">
            <a:avLst/>
          </a:prstGeom>
        </p:spPr>
      </p:pic>
      <p:sp>
        <p:nvSpPr>
          <p:cNvPr id="2" name="Plassholder for tittel 1"/>
          <p:cNvSpPr>
            <a:spLocks noGrp="1"/>
          </p:cNvSpPr>
          <p:nvPr>
            <p:ph type="title"/>
          </p:nvPr>
        </p:nvSpPr>
        <p:spPr>
          <a:xfrm>
            <a:off x="670300" y="225156"/>
            <a:ext cx="7880116" cy="912695"/>
          </a:xfrm>
          <a:prstGeom prst="rect">
            <a:avLst/>
          </a:prstGeom>
        </p:spPr>
        <p:txBody>
          <a:bodyPr vert="horz" lIns="91440" tIns="45720" rIns="91440" bIns="45720" rtlCol="0" anchor="b">
            <a:normAutofit/>
          </a:bodyPr>
          <a:lstStyle/>
          <a:p>
            <a:r>
              <a:rPr lang="nb-NO" noProof="0"/>
              <a:t>Klikk for å redigere tittelstil</a:t>
            </a:r>
          </a:p>
        </p:txBody>
      </p:sp>
      <p:sp>
        <p:nvSpPr>
          <p:cNvPr id="3" name="Plassholder for tekst 2"/>
          <p:cNvSpPr>
            <a:spLocks noGrp="1"/>
          </p:cNvSpPr>
          <p:nvPr>
            <p:ph type="body" idx="1"/>
          </p:nvPr>
        </p:nvSpPr>
        <p:spPr>
          <a:xfrm>
            <a:off x="670300" y="1313387"/>
            <a:ext cx="7888582" cy="3281235"/>
          </a:xfrm>
          <a:prstGeom prst="rect">
            <a:avLst/>
          </a:prstGeom>
        </p:spPr>
        <p:txBody>
          <a:bodyPr vert="horz" lIns="91440" tIns="45720" rIns="91440" bIns="45720" rtlCol="0">
            <a:normAutofit/>
          </a:bodyPr>
          <a:lstStyle/>
          <a:p>
            <a:pPr lvl="0"/>
            <a:r>
              <a:rPr lang="nb-NO" noProof="0" dirty="0"/>
              <a:t>Klikk for å redigere tekststiler i malen</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sp>
        <p:nvSpPr>
          <p:cNvPr id="4" name="Plassholder for dato 3"/>
          <p:cNvSpPr>
            <a:spLocks noGrp="1"/>
          </p:cNvSpPr>
          <p:nvPr>
            <p:ph type="dt" sz="half" idx="2"/>
          </p:nvPr>
        </p:nvSpPr>
        <p:spPr>
          <a:xfrm>
            <a:off x="712383" y="4767264"/>
            <a:ext cx="647649" cy="273844"/>
          </a:xfrm>
          <a:prstGeom prst="rect">
            <a:avLst/>
          </a:prstGeom>
        </p:spPr>
        <p:txBody>
          <a:bodyPr vert="horz" lIns="91440" tIns="45720" rIns="91440" bIns="45720" rtlCol="0" anchor="ctr"/>
          <a:lstStyle>
            <a:lvl1pPr algn="l">
              <a:defRPr sz="900">
                <a:solidFill>
                  <a:schemeClr val="tx1">
                    <a:tint val="75000"/>
                  </a:schemeClr>
                </a:solidFill>
                <a:latin typeface="Arial" pitchFamily="34" charset="0"/>
                <a:cs typeface="Arial" pitchFamily="34" charset="0"/>
              </a:defRPr>
            </a:lvl1pPr>
          </a:lstStyle>
          <a:p>
            <a:fld id="{8DF9E8F3-4849-FA48-B4C8-2D894E979956}" type="datetimeFigureOut">
              <a:rPr lang="nb-NO" noProof="0" smtClean="0"/>
              <a:pPr/>
              <a:t>09.03.2018</a:t>
            </a:fld>
            <a:endParaRPr lang="nb-NO" noProof="0"/>
          </a:p>
        </p:txBody>
      </p:sp>
      <p:sp>
        <p:nvSpPr>
          <p:cNvPr id="5" name="Plassholder for bunntekst 4"/>
          <p:cNvSpPr>
            <a:spLocks noGrp="1"/>
          </p:cNvSpPr>
          <p:nvPr>
            <p:ph type="ftr" sz="quarter" idx="3"/>
          </p:nvPr>
        </p:nvSpPr>
        <p:spPr>
          <a:xfrm>
            <a:off x="1491195" y="4767264"/>
            <a:ext cx="2895600" cy="273844"/>
          </a:xfrm>
          <a:prstGeom prst="rect">
            <a:avLst/>
          </a:prstGeom>
        </p:spPr>
        <p:txBody>
          <a:bodyPr vert="horz" lIns="91440" tIns="45720" rIns="91440" bIns="45720" rtlCol="0" anchor="ctr"/>
          <a:lstStyle>
            <a:lvl1pPr algn="l">
              <a:defRPr sz="1000">
                <a:solidFill>
                  <a:schemeClr val="tx1">
                    <a:tint val="75000"/>
                  </a:schemeClr>
                </a:solidFill>
                <a:latin typeface="Arial" pitchFamily="34" charset="0"/>
                <a:cs typeface="Arial" pitchFamily="34" charset="0"/>
              </a:defRPr>
            </a:lvl1pPr>
          </a:lstStyle>
          <a:p>
            <a:endParaRPr lang="nb-NO" noProof="0"/>
          </a:p>
        </p:txBody>
      </p:sp>
      <p:sp>
        <p:nvSpPr>
          <p:cNvPr id="6" name="Plassholder for lysbildenummer 5"/>
          <p:cNvSpPr>
            <a:spLocks noGrp="1"/>
          </p:cNvSpPr>
          <p:nvPr>
            <p:ph type="sldNum" sz="quarter" idx="4"/>
          </p:nvPr>
        </p:nvSpPr>
        <p:spPr>
          <a:xfrm>
            <a:off x="6553200" y="4767264"/>
            <a:ext cx="2005682" cy="273844"/>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48967F36-0B61-F749-ACDB-F36D75792314}" type="slidenum">
              <a:rPr lang="nb-NO" noProof="0" smtClean="0"/>
              <a:pPr/>
              <a:t>‹#›</a:t>
            </a:fld>
            <a:endParaRPr lang="nb-NO" noProof="0"/>
          </a:p>
        </p:txBody>
      </p:sp>
      <p:cxnSp>
        <p:nvCxnSpPr>
          <p:cNvPr id="16" name="Rett linje 15"/>
          <p:cNvCxnSpPr/>
          <p:nvPr/>
        </p:nvCxnSpPr>
        <p:spPr>
          <a:xfrm>
            <a:off x="770102" y="1202534"/>
            <a:ext cx="7788780" cy="1191"/>
          </a:xfrm>
          <a:prstGeom prst="line">
            <a:avLst/>
          </a:prstGeom>
          <a:ln w="12700" cap="flat" cmpd="sng" algn="ctr">
            <a:solidFill>
              <a:srgbClr val="00739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Rett linje 12"/>
          <p:cNvCxnSpPr/>
          <p:nvPr userDrawn="1"/>
        </p:nvCxnSpPr>
        <p:spPr>
          <a:xfrm rot="5400000">
            <a:off x="7716651" y="3718876"/>
            <a:ext cx="2085544" cy="763704"/>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Rett linje 14"/>
          <p:cNvCxnSpPr/>
          <p:nvPr userDrawn="1"/>
        </p:nvCxnSpPr>
        <p:spPr>
          <a:xfrm rot="10800000" flipV="1">
            <a:off x="6924737" y="4135608"/>
            <a:ext cx="2216545" cy="1007893"/>
          </a:xfrm>
          <a:prstGeom prst="line">
            <a:avLst/>
          </a:prstGeom>
          <a:ln>
            <a:solidFill>
              <a:srgbClr val="59BEC9">
                <a:alpha val="54118"/>
              </a:srgbClr>
            </a:solidFill>
          </a:ln>
          <a:effectLst/>
        </p:spPr>
        <p:style>
          <a:lnRef idx="2">
            <a:schemeClr val="accent1"/>
          </a:lnRef>
          <a:fillRef idx="0">
            <a:schemeClr val="accent1"/>
          </a:fillRef>
          <a:effectRef idx="1">
            <a:schemeClr val="accent1"/>
          </a:effectRef>
          <a:fontRef idx="minor">
            <a:schemeClr val="tx1"/>
          </a:fontRef>
        </p:style>
      </p:cxnSp>
      <p:cxnSp>
        <p:nvCxnSpPr>
          <p:cNvPr id="17" name="Rett linje 16"/>
          <p:cNvCxnSpPr/>
          <p:nvPr userDrawn="1"/>
        </p:nvCxnSpPr>
        <p:spPr>
          <a:xfrm rot="5400000">
            <a:off x="8331762" y="4333979"/>
            <a:ext cx="1161841" cy="457200"/>
          </a:xfrm>
          <a:prstGeom prst="line">
            <a:avLst/>
          </a:prstGeom>
          <a:ln w="19050" cap="flat" cmpd="sng" algn="ctr">
            <a:solidFill>
              <a:srgbClr val="007396">
                <a:alpha val="60000"/>
              </a:srgb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txStyles>
    <p:titleStyle>
      <a:lvl1pPr algn="l" defTabSz="457200" rtl="0" eaLnBrk="1" latinLnBrk="0" hangingPunct="1">
        <a:spcBef>
          <a:spcPct val="0"/>
        </a:spcBef>
        <a:buNone/>
        <a:defRPr sz="2600" b="1" i="0" kern="1200">
          <a:solidFill>
            <a:schemeClr val="tx1"/>
          </a:solidFill>
          <a:latin typeface="Arial"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799" y="1432806"/>
            <a:ext cx="8315697" cy="1102519"/>
          </a:xfrm>
        </p:spPr>
        <p:txBody>
          <a:bodyPr>
            <a:noAutofit/>
          </a:bodyPr>
          <a:lstStyle/>
          <a:p>
            <a:r>
              <a:rPr lang="en-GB" sz="3600" dirty="0"/>
              <a:t>Representing Events in Russian: </a:t>
            </a:r>
            <a:br>
              <a:rPr lang="en-GB" dirty="0"/>
            </a:br>
            <a:r>
              <a:rPr lang="en-GB" sz="2100" dirty="0"/>
              <a:t>How much is compulsory and how much is open to construal?</a:t>
            </a:r>
            <a:endParaRPr lang="en-US" sz="2100" dirty="0">
              <a:latin typeface="+mj-lt"/>
            </a:endParaRPr>
          </a:p>
        </p:txBody>
      </p:sp>
      <p:sp>
        <p:nvSpPr>
          <p:cNvPr id="5" name="Subtitle 4"/>
          <p:cNvSpPr>
            <a:spLocks noGrp="1"/>
          </p:cNvSpPr>
          <p:nvPr>
            <p:ph type="subTitle" idx="1"/>
          </p:nvPr>
        </p:nvSpPr>
        <p:spPr>
          <a:xfrm>
            <a:off x="694366" y="2704628"/>
            <a:ext cx="5243296" cy="1154853"/>
          </a:xfrm>
        </p:spPr>
        <p:txBody>
          <a:bodyPr>
            <a:noAutofit/>
          </a:bodyPr>
          <a:lstStyle/>
          <a:p>
            <a:r>
              <a:rPr lang="en-US" sz="1800" dirty="0">
                <a:latin typeface="+mn-lt"/>
              </a:rPr>
              <a:t>Laura A. </a:t>
            </a:r>
            <a:r>
              <a:rPr lang="en-US" sz="1800" dirty="0" err="1">
                <a:latin typeface="+mn-lt"/>
              </a:rPr>
              <a:t>Janda</a:t>
            </a:r>
            <a:r>
              <a:rPr lang="cs-CZ" sz="1800" dirty="0">
                <a:latin typeface="+mn-lt"/>
              </a:rPr>
              <a:t>, </a:t>
            </a:r>
            <a:r>
              <a:rPr lang="en-US" sz="1800" dirty="0" err="1">
                <a:latin typeface="+mn-lt"/>
              </a:rPr>
              <a:t>UiT</a:t>
            </a:r>
            <a:r>
              <a:rPr lang="en-US" sz="1800" dirty="0">
                <a:latin typeface="+mn-lt"/>
              </a:rPr>
              <a:t> The Arctic University of Norway</a:t>
            </a:r>
          </a:p>
          <a:p>
            <a:r>
              <a:rPr lang="en-US" sz="1800" dirty="0">
                <a:latin typeface="+mn-lt"/>
              </a:rPr>
              <a:t>Robert J. Reynolds</a:t>
            </a:r>
            <a:r>
              <a:rPr lang="cs-CZ" sz="1800" dirty="0">
                <a:latin typeface="+mn-lt"/>
              </a:rPr>
              <a:t>, </a:t>
            </a:r>
            <a:r>
              <a:rPr lang="nb-NO" sz="1800" dirty="0" err="1">
                <a:latin typeface="+mn-lt"/>
              </a:rPr>
              <a:t>Brigham</a:t>
            </a:r>
            <a:r>
              <a:rPr lang="nb-NO" sz="1800" dirty="0">
                <a:latin typeface="+mn-lt"/>
              </a:rPr>
              <a:t> Young </a:t>
            </a:r>
            <a:r>
              <a:rPr lang="nb-NO" sz="1800" dirty="0" err="1">
                <a:latin typeface="+mn-lt"/>
              </a:rPr>
              <a:t>University</a:t>
            </a:r>
            <a:endParaRPr lang="en-US" sz="1800" dirty="0">
              <a:latin typeface="+mn-lt"/>
            </a:endParaRPr>
          </a:p>
        </p:txBody>
      </p:sp>
      <p:pic>
        <p:nvPicPr>
          <p:cNvPr id="6" name="Picture 3" descr="clear3large.png">
            <a:extLst>
              <a:ext uri="{FF2B5EF4-FFF2-40B4-BE49-F238E27FC236}">
                <a16:creationId xmlns:a16="http://schemas.microsoft.com/office/drawing/2014/main" id="{0F547DC4-5070-D041-819A-BCE2DA0607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3739" y="4232915"/>
            <a:ext cx="283051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9D648BBA-2E89-524C-9D3E-BF92D08FBE6F}"/>
              </a:ext>
            </a:extLst>
          </p:cNvPr>
          <p:cNvPicPr>
            <a:picLocks noChangeAspect="1"/>
          </p:cNvPicPr>
          <p:nvPr/>
        </p:nvPicPr>
        <p:blipFill>
          <a:blip r:embed="rId3"/>
          <a:stretch>
            <a:fillRect/>
          </a:stretch>
        </p:blipFill>
        <p:spPr>
          <a:xfrm>
            <a:off x="1034000" y="3419820"/>
            <a:ext cx="1295400" cy="1828800"/>
          </a:xfrm>
          <a:prstGeom prst="rect">
            <a:avLst/>
          </a:prstGeom>
        </p:spPr>
      </p:pic>
    </p:spTree>
    <p:extLst>
      <p:ext uri="{BB962C8B-B14F-4D97-AF65-F5344CB8AC3E}">
        <p14:creationId xmlns:p14="http://schemas.microsoft.com/office/powerpoint/2010/main" val="1246620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56337-2DEE-844E-9670-D27461631663}"/>
              </a:ext>
            </a:extLst>
          </p:cNvPr>
          <p:cNvSpPr>
            <a:spLocks noGrp="1"/>
          </p:cNvSpPr>
          <p:nvPr>
            <p:ph type="title"/>
          </p:nvPr>
        </p:nvSpPr>
        <p:spPr/>
        <p:txBody>
          <a:bodyPr/>
          <a:lstStyle/>
          <a:p>
            <a:r>
              <a:rPr lang="en-US" dirty="0"/>
              <a:t>Aspectual contrasts available in Russian</a:t>
            </a:r>
            <a:r>
              <a:rPr lang="nb-NO" dirty="0"/>
              <a:t> </a:t>
            </a:r>
            <a:endParaRPr lang="en-US" dirty="0"/>
          </a:p>
        </p:txBody>
      </p:sp>
      <p:graphicFrame>
        <p:nvGraphicFramePr>
          <p:cNvPr id="4" name="Content Placeholder 3">
            <a:extLst>
              <a:ext uri="{FF2B5EF4-FFF2-40B4-BE49-F238E27FC236}">
                <a16:creationId xmlns:a16="http://schemas.microsoft.com/office/drawing/2014/main" id="{65395348-4EBF-DE4E-B094-E2E988FA1655}"/>
              </a:ext>
            </a:extLst>
          </p:cNvPr>
          <p:cNvGraphicFramePr>
            <a:graphicFrameLocks noGrp="1"/>
          </p:cNvGraphicFramePr>
          <p:nvPr>
            <p:ph idx="1"/>
            <p:extLst>
              <p:ext uri="{D42A27DB-BD31-4B8C-83A1-F6EECF244321}">
                <p14:modId xmlns:p14="http://schemas.microsoft.com/office/powerpoint/2010/main" val="670282301"/>
              </p:ext>
            </p:extLst>
          </p:nvPr>
        </p:nvGraphicFramePr>
        <p:xfrm>
          <a:off x="669925" y="1312862"/>
          <a:ext cx="7888287" cy="3679029"/>
        </p:xfrm>
        <a:graphic>
          <a:graphicData uri="http://schemas.openxmlformats.org/drawingml/2006/table">
            <a:tbl>
              <a:tblPr firstRow="1" bandRow="1">
                <a:tableStyleId>{5940675A-B579-460E-94D1-54222C63F5DA}</a:tableStyleId>
              </a:tblPr>
              <a:tblGrid>
                <a:gridCol w="1208036">
                  <a:extLst>
                    <a:ext uri="{9D8B030D-6E8A-4147-A177-3AD203B41FA5}">
                      <a16:colId xmlns:a16="http://schemas.microsoft.com/office/drawing/2014/main" val="469957393"/>
                    </a:ext>
                  </a:extLst>
                </a:gridCol>
                <a:gridCol w="3372465">
                  <a:extLst>
                    <a:ext uri="{9D8B030D-6E8A-4147-A177-3AD203B41FA5}">
                      <a16:colId xmlns:a16="http://schemas.microsoft.com/office/drawing/2014/main" val="1838208057"/>
                    </a:ext>
                  </a:extLst>
                </a:gridCol>
                <a:gridCol w="3307786">
                  <a:extLst>
                    <a:ext uri="{9D8B030D-6E8A-4147-A177-3AD203B41FA5}">
                      <a16:colId xmlns:a16="http://schemas.microsoft.com/office/drawing/2014/main" val="1658814876"/>
                    </a:ext>
                  </a:extLst>
                </a:gridCol>
              </a:tblGrid>
              <a:tr h="513553">
                <a:tc>
                  <a:txBody>
                    <a:bodyPr/>
                    <a:lstStyle/>
                    <a:p>
                      <a:pPr>
                        <a:spcAft>
                          <a:spcPts val="0"/>
                        </a:spcAft>
                      </a:pPr>
                      <a:r>
                        <a:rPr lang="en-US" sz="1800" dirty="0">
                          <a:solidFill>
                            <a:srgbClr val="000000"/>
                          </a:solidFill>
                          <a:effectLst/>
                          <a:latin typeface="+mn-lt"/>
                          <a:ea typeface="Calibri" panose="020F0502020204030204" pitchFamily="34" charset="0"/>
                          <a:cs typeface="Times New Roman" panose="02020603050405020304" pitchFamily="18" charset="0"/>
                        </a:rPr>
                        <a:t> </a:t>
                      </a:r>
                      <a:endParaRPr lang="nb-NO"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400" b="1" kern="1200" dirty="0">
                          <a:solidFill>
                            <a:schemeClr val="accent6"/>
                          </a:solidFill>
                          <a:effectLst/>
                          <a:latin typeface="+mn-lt"/>
                          <a:ea typeface="MS PGothic" panose="020B0600070205080204" pitchFamily="34" charset="-128"/>
                          <a:cs typeface="Times New Roman" panose="02020603050405020304" pitchFamily="18" charset="0"/>
                        </a:rPr>
                        <a:t>Perfective</a:t>
                      </a:r>
                      <a:endParaRPr lang="nb-NO" sz="2400" dirty="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2400" b="1" kern="1200" dirty="0">
                          <a:solidFill>
                            <a:srgbClr val="7030A0"/>
                          </a:solidFill>
                          <a:effectLst/>
                          <a:latin typeface="+mn-lt"/>
                          <a:ea typeface="MS PGothic" panose="020B0600070205080204" pitchFamily="34" charset="-128"/>
                          <a:cs typeface="Times New Roman" panose="02020603050405020304" pitchFamily="18" charset="0"/>
                        </a:rPr>
                        <a:t>Imperfective</a:t>
                      </a:r>
                      <a:endParaRPr lang="nb-NO" sz="2400" dirty="0">
                        <a:solidFill>
                          <a:srgbClr val="7030A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6090038"/>
                  </a:ext>
                </a:extLst>
              </a:tr>
              <a:tr h="513553">
                <a:tc>
                  <a:txBody>
                    <a:bodyPr/>
                    <a:lstStyle/>
                    <a:p>
                      <a:pPr>
                        <a:spcAft>
                          <a:spcPts val="0"/>
                        </a:spcAft>
                      </a:pPr>
                      <a:r>
                        <a:rPr lang="en-US" sz="1800" b="1" kern="1200">
                          <a:solidFill>
                            <a:srgbClr val="000000"/>
                          </a:solidFill>
                          <a:effectLst/>
                          <a:latin typeface="+mn-lt"/>
                          <a:ea typeface="MS PGothic" panose="020B0600070205080204" pitchFamily="34" charset="-128"/>
                          <a:cs typeface="Times New Roman" panose="02020603050405020304" pitchFamily="18" charset="0"/>
                        </a:rPr>
                        <a:t>Past</a:t>
                      </a:r>
                      <a:endParaRPr lang="nb-NO"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800" i="1" kern="1200" dirty="0" err="1">
                          <a:solidFill>
                            <a:schemeClr val="accent6"/>
                          </a:solidFill>
                          <a:effectLst/>
                          <a:latin typeface="+mn-lt"/>
                          <a:ea typeface="MS PGothic" panose="020B0600070205080204" pitchFamily="34" charset="-128"/>
                          <a:cs typeface="Times New Roman" panose="02020603050405020304" pitchFamily="18" charset="0"/>
                        </a:rPr>
                        <a:t>napisal</a:t>
                      </a:r>
                      <a:r>
                        <a:rPr lang="en-US" sz="1800" i="1" kern="1200" dirty="0">
                          <a:solidFill>
                            <a:schemeClr val="accent6"/>
                          </a:solidFill>
                          <a:effectLst/>
                          <a:latin typeface="+mn-lt"/>
                          <a:ea typeface="MS PGothic" panose="020B0600070205080204" pitchFamily="34" charset="-128"/>
                          <a:cs typeface="Times New Roman" panose="02020603050405020304" pitchFamily="18" charset="0"/>
                        </a:rPr>
                        <a:t> </a:t>
                      </a:r>
                      <a:r>
                        <a:rPr lang="en-US" sz="1800" kern="1200" dirty="0">
                          <a:solidFill>
                            <a:schemeClr val="accent6"/>
                          </a:solidFill>
                          <a:effectLst/>
                          <a:latin typeface="+mn-lt"/>
                          <a:ea typeface="MS PGothic" panose="020B0600070205080204" pitchFamily="34" charset="-128"/>
                          <a:cs typeface="Times New Roman" panose="02020603050405020304" pitchFamily="18" charset="0"/>
                        </a:rPr>
                        <a:t>‘he wrote’</a:t>
                      </a:r>
                      <a:endParaRPr lang="nb-NO" sz="1800" dirty="0">
                        <a:solidFill>
                          <a:schemeClr val="accent6"/>
                        </a:solidFill>
                        <a:effectLst/>
                        <a:latin typeface="+mn-lt"/>
                        <a:ea typeface="Calibri" panose="020F0502020204030204" pitchFamily="34" charset="0"/>
                        <a:cs typeface="Times New Roman" panose="02020603050405020304" pitchFamily="18" charset="0"/>
                      </a:endParaRPr>
                    </a:p>
                    <a:p>
                      <a:pPr>
                        <a:spcAft>
                          <a:spcPts val="0"/>
                        </a:spcAft>
                      </a:pPr>
                      <a:r>
                        <a:rPr lang="en-US" sz="1800" i="1" kern="1200" dirty="0" err="1">
                          <a:solidFill>
                            <a:schemeClr val="accent6"/>
                          </a:solidFill>
                          <a:effectLst/>
                          <a:latin typeface="+mn-lt"/>
                          <a:ea typeface="MS PGothic" panose="020B0600070205080204" pitchFamily="34" charset="-128"/>
                          <a:cs typeface="Times New Roman" panose="02020603050405020304" pitchFamily="18" charset="0"/>
                        </a:rPr>
                        <a:t>vyigral</a:t>
                      </a:r>
                      <a:r>
                        <a:rPr lang="en-US" sz="1800" i="1" kern="1200" dirty="0">
                          <a:solidFill>
                            <a:schemeClr val="accent6"/>
                          </a:solidFill>
                          <a:effectLst/>
                          <a:latin typeface="+mn-lt"/>
                          <a:ea typeface="MS PGothic" panose="020B0600070205080204" pitchFamily="34" charset="-128"/>
                          <a:cs typeface="Times New Roman" panose="02020603050405020304" pitchFamily="18" charset="0"/>
                        </a:rPr>
                        <a:t> </a:t>
                      </a:r>
                      <a:r>
                        <a:rPr lang="en-US" sz="1800" kern="1200" dirty="0">
                          <a:solidFill>
                            <a:schemeClr val="accent6"/>
                          </a:solidFill>
                          <a:effectLst/>
                          <a:latin typeface="+mn-lt"/>
                          <a:ea typeface="MS PGothic" panose="020B0600070205080204" pitchFamily="34" charset="-128"/>
                          <a:cs typeface="Times New Roman" panose="02020603050405020304" pitchFamily="18" charset="0"/>
                        </a:rPr>
                        <a:t>‘he won’</a:t>
                      </a:r>
                      <a:endParaRPr lang="nb-NO" sz="1800" dirty="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800" i="1" kern="1200">
                          <a:solidFill>
                            <a:srgbClr val="7030A0"/>
                          </a:solidFill>
                          <a:effectLst/>
                          <a:latin typeface="+mn-lt"/>
                          <a:ea typeface="MS PGothic" panose="020B0600070205080204" pitchFamily="34" charset="-128"/>
                          <a:cs typeface="Times New Roman" panose="02020603050405020304" pitchFamily="18" charset="0"/>
                        </a:rPr>
                        <a:t>pisal </a:t>
                      </a:r>
                      <a:r>
                        <a:rPr lang="en-US" sz="1800" kern="1200">
                          <a:solidFill>
                            <a:srgbClr val="7030A0"/>
                          </a:solidFill>
                          <a:effectLst/>
                          <a:latin typeface="+mn-lt"/>
                          <a:ea typeface="MS PGothic" panose="020B0600070205080204" pitchFamily="34" charset="-128"/>
                          <a:cs typeface="Times New Roman" panose="02020603050405020304" pitchFamily="18" charset="0"/>
                        </a:rPr>
                        <a:t>‘he wrote’</a:t>
                      </a:r>
                      <a:endParaRPr lang="nb-NO" sz="1800">
                        <a:solidFill>
                          <a:srgbClr val="7030A0"/>
                        </a:solidFill>
                        <a:effectLst/>
                        <a:latin typeface="+mn-lt"/>
                        <a:ea typeface="Calibri" panose="020F0502020204030204" pitchFamily="34" charset="0"/>
                        <a:cs typeface="Times New Roman" panose="02020603050405020304" pitchFamily="18" charset="0"/>
                      </a:endParaRPr>
                    </a:p>
                    <a:p>
                      <a:pPr>
                        <a:spcAft>
                          <a:spcPts val="0"/>
                        </a:spcAft>
                      </a:pPr>
                      <a:r>
                        <a:rPr lang="en-US" sz="1800" i="1" kern="1200">
                          <a:solidFill>
                            <a:srgbClr val="7030A0"/>
                          </a:solidFill>
                          <a:effectLst/>
                          <a:latin typeface="+mn-lt"/>
                          <a:ea typeface="MS PGothic" panose="020B0600070205080204" pitchFamily="34" charset="-128"/>
                          <a:cs typeface="Times New Roman" panose="02020603050405020304" pitchFamily="18" charset="0"/>
                        </a:rPr>
                        <a:t>vyigryval </a:t>
                      </a:r>
                      <a:r>
                        <a:rPr lang="en-US" sz="1800" kern="1200">
                          <a:solidFill>
                            <a:srgbClr val="7030A0"/>
                          </a:solidFill>
                          <a:effectLst/>
                          <a:latin typeface="+mn-lt"/>
                          <a:ea typeface="MS PGothic" panose="020B0600070205080204" pitchFamily="34" charset="-128"/>
                          <a:cs typeface="Times New Roman" panose="02020603050405020304" pitchFamily="18" charset="0"/>
                        </a:rPr>
                        <a:t>‘he won’</a:t>
                      </a:r>
                      <a:endParaRPr lang="nb-NO" sz="1800">
                        <a:solidFill>
                          <a:srgbClr val="7030A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0118749"/>
                  </a:ext>
                </a:extLst>
              </a:tr>
              <a:tr h="759778">
                <a:tc>
                  <a:txBody>
                    <a:bodyPr/>
                    <a:lstStyle/>
                    <a:p>
                      <a:pPr>
                        <a:spcAft>
                          <a:spcPts val="0"/>
                        </a:spcAft>
                      </a:pPr>
                      <a:r>
                        <a:rPr lang="en-US" sz="1800" b="1" dirty="0">
                          <a:solidFill>
                            <a:srgbClr val="000000"/>
                          </a:solidFill>
                          <a:effectLst/>
                          <a:latin typeface="+mn-lt"/>
                          <a:ea typeface="Calibri" panose="020F0502020204030204" pitchFamily="34" charset="0"/>
                          <a:cs typeface="Times New Roman" panose="02020603050405020304" pitchFamily="18" charset="0"/>
                        </a:rPr>
                        <a:t>Present</a:t>
                      </a:r>
                      <a:endParaRPr lang="nb-NO"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spcAft>
                          <a:spcPts val="0"/>
                        </a:spcAft>
                      </a:pPr>
                      <a:r>
                        <a:rPr lang="en-US" sz="1800" dirty="0">
                          <a:solidFill>
                            <a:schemeClr val="accent6"/>
                          </a:solidFill>
                          <a:effectLst/>
                          <a:latin typeface="+mn-lt"/>
                          <a:ea typeface="Calibri" panose="020F0502020204030204" pitchFamily="34" charset="0"/>
                          <a:cs typeface="Times New Roman" panose="02020603050405020304" pitchFamily="18" charset="0"/>
                        </a:rPr>
                        <a:t>[No aspectual contrast available]</a:t>
                      </a:r>
                      <a:endParaRPr lang="nb-NO" sz="1800" dirty="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spcAft>
                          <a:spcPts val="0"/>
                        </a:spcAft>
                      </a:pPr>
                      <a:r>
                        <a:rPr lang="en-US" sz="1800" i="1" kern="1200" dirty="0" err="1">
                          <a:solidFill>
                            <a:srgbClr val="7030A0"/>
                          </a:solidFill>
                          <a:effectLst/>
                          <a:latin typeface="+mn-lt"/>
                          <a:ea typeface="MS PGothic" panose="020B0600070205080204" pitchFamily="34" charset="-128"/>
                          <a:cs typeface="Times New Roman" panose="02020603050405020304" pitchFamily="18" charset="0"/>
                        </a:rPr>
                        <a:t>pišet</a:t>
                      </a:r>
                      <a:r>
                        <a:rPr lang="en-US" sz="1800" i="1" kern="1200" dirty="0">
                          <a:solidFill>
                            <a:srgbClr val="7030A0"/>
                          </a:solidFill>
                          <a:effectLst/>
                          <a:latin typeface="+mn-lt"/>
                          <a:ea typeface="MS PGothic" panose="020B0600070205080204" pitchFamily="34" charset="-128"/>
                          <a:cs typeface="Times New Roman" panose="02020603050405020304" pitchFamily="18" charset="0"/>
                        </a:rPr>
                        <a:t> </a:t>
                      </a:r>
                      <a:r>
                        <a:rPr lang="en-US" sz="1800" kern="1200" dirty="0">
                          <a:solidFill>
                            <a:srgbClr val="7030A0"/>
                          </a:solidFill>
                          <a:effectLst/>
                          <a:latin typeface="+mn-lt"/>
                          <a:ea typeface="MS PGothic" panose="020B0600070205080204" pitchFamily="34" charset="-128"/>
                          <a:cs typeface="Times New Roman" panose="02020603050405020304" pitchFamily="18" charset="0"/>
                        </a:rPr>
                        <a:t>‘s/he writes’</a:t>
                      </a:r>
                      <a:endParaRPr lang="nb-NO" sz="1800" dirty="0">
                        <a:solidFill>
                          <a:srgbClr val="7030A0"/>
                        </a:solidFill>
                        <a:effectLst/>
                        <a:latin typeface="+mn-lt"/>
                        <a:ea typeface="Calibri" panose="020F0502020204030204" pitchFamily="34" charset="0"/>
                        <a:cs typeface="Times New Roman" panose="02020603050405020304" pitchFamily="18" charset="0"/>
                      </a:endParaRPr>
                    </a:p>
                    <a:p>
                      <a:pPr>
                        <a:spcAft>
                          <a:spcPts val="0"/>
                        </a:spcAft>
                      </a:pPr>
                      <a:r>
                        <a:rPr lang="en-US" sz="1800" i="1" kern="1200" dirty="0" err="1">
                          <a:solidFill>
                            <a:srgbClr val="7030A0"/>
                          </a:solidFill>
                          <a:effectLst/>
                          <a:latin typeface="+mn-lt"/>
                          <a:ea typeface="MS PGothic" panose="020B0600070205080204" pitchFamily="34" charset="-128"/>
                          <a:cs typeface="Times New Roman" panose="02020603050405020304" pitchFamily="18" charset="0"/>
                        </a:rPr>
                        <a:t>vyigryvaet</a:t>
                      </a:r>
                      <a:r>
                        <a:rPr lang="en-US" sz="1800" i="1" kern="1200" dirty="0">
                          <a:solidFill>
                            <a:srgbClr val="7030A0"/>
                          </a:solidFill>
                          <a:effectLst/>
                          <a:latin typeface="+mn-lt"/>
                          <a:ea typeface="MS PGothic" panose="020B0600070205080204" pitchFamily="34" charset="-128"/>
                          <a:cs typeface="Times New Roman" panose="02020603050405020304" pitchFamily="18" charset="0"/>
                        </a:rPr>
                        <a:t> </a:t>
                      </a:r>
                      <a:r>
                        <a:rPr lang="en-US" sz="1800" kern="1200" dirty="0">
                          <a:solidFill>
                            <a:srgbClr val="7030A0"/>
                          </a:solidFill>
                          <a:effectLst/>
                          <a:latin typeface="+mn-lt"/>
                          <a:ea typeface="MS PGothic" panose="020B0600070205080204" pitchFamily="34" charset="-128"/>
                          <a:cs typeface="Times New Roman" panose="02020603050405020304" pitchFamily="18" charset="0"/>
                        </a:rPr>
                        <a:t>‘s/he wins’ (Non-Past)</a:t>
                      </a:r>
                      <a:endParaRPr lang="nb-NO" sz="1800" dirty="0">
                        <a:solidFill>
                          <a:srgbClr val="7030A0"/>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4106342681"/>
                  </a:ext>
                </a:extLst>
              </a:tr>
              <a:tr h="759778">
                <a:tc>
                  <a:txBody>
                    <a:bodyPr/>
                    <a:lstStyle/>
                    <a:p>
                      <a:pPr>
                        <a:spcAft>
                          <a:spcPts val="0"/>
                        </a:spcAft>
                      </a:pPr>
                      <a:r>
                        <a:rPr lang="en-US" sz="1800" b="1" kern="1200">
                          <a:solidFill>
                            <a:srgbClr val="000000"/>
                          </a:solidFill>
                          <a:effectLst/>
                          <a:latin typeface="+mn-lt"/>
                          <a:ea typeface="MS PGothic" panose="020B0600070205080204" pitchFamily="34" charset="-128"/>
                          <a:cs typeface="Times New Roman" panose="02020603050405020304" pitchFamily="18" charset="0"/>
                        </a:rPr>
                        <a:t>Future</a:t>
                      </a:r>
                      <a:endParaRPr lang="nb-NO"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800" i="1" kern="1200" dirty="0" err="1">
                          <a:solidFill>
                            <a:schemeClr val="accent6"/>
                          </a:solidFill>
                          <a:effectLst/>
                          <a:latin typeface="+mn-lt"/>
                          <a:ea typeface="MS PGothic" panose="020B0600070205080204" pitchFamily="34" charset="-128"/>
                          <a:cs typeface="Times New Roman" panose="02020603050405020304" pitchFamily="18" charset="0"/>
                        </a:rPr>
                        <a:t>napišet</a:t>
                      </a:r>
                      <a:r>
                        <a:rPr lang="en-US" sz="1800" i="1" kern="1200" dirty="0">
                          <a:solidFill>
                            <a:schemeClr val="accent6"/>
                          </a:solidFill>
                          <a:effectLst/>
                          <a:latin typeface="+mn-lt"/>
                          <a:ea typeface="MS PGothic" panose="020B0600070205080204" pitchFamily="34" charset="-128"/>
                          <a:cs typeface="Times New Roman" panose="02020603050405020304" pitchFamily="18" charset="0"/>
                        </a:rPr>
                        <a:t> </a:t>
                      </a:r>
                      <a:r>
                        <a:rPr lang="en-US" sz="1800" kern="1200" dirty="0">
                          <a:solidFill>
                            <a:schemeClr val="accent6"/>
                          </a:solidFill>
                          <a:effectLst/>
                          <a:latin typeface="+mn-lt"/>
                          <a:ea typeface="MS PGothic" panose="020B0600070205080204" pitchFamily="34" charset="-128"/>
                          <a:cs typeface="Times New Roman" panose="02020603050405020304" pitchFamily="18" charset="0"/>
                        </a:rPr>
                        <a:t>‘s/he will write’</a:t>
                      </a:r>
                      <a:endParaRPr lang="nb-NO" sz="1800" dirty="0">
                        <a:solidFill>
                          <a:schemeClr val="accent6"/>
                        </a:solidFill>
                        <a:effectLst/>
                        <a:latin typeface="+mn-lt"/>
                        <a:ea typeface="Calibri" panose="020F0502020204030204" pitchFamily="34" charset="0"/>
                        <a:cs typeface="Times New Roman" panose="02020603050405020304" pitchFamily="18" charset="0"/>
                      </a:endParaRPr>
                    </a:p>
                    <a:p>
                      <a:pPr>
                        <a:spcAft>
                          <a:spcPts val="0"/>
                        </a:spcAft>
                      </a:pPr>
                      <a:r>
                        <a:rPr lang="en-US" sz="1800" i="1" kern="1200" dirty="0" err="1">
                          <a:solidFill>
                            <a:schemeClr val="accent6"/>
                          </a:solidFill>
                          <a:effectLst/>
                          <a:latin typeface="+mn-lt"/>
                          <a:ea typeface="MS PGothic" panose="020B0600070205080204" pitchFamily="34" charset="-128"/>
                          <a:cs typeface="Times New Roman" panose="02020603050405020304" pitchFamily="18" charset="0"/>
                        </a:rPr>
                        <a:t>vyigraet</a:t>
                      </a:r>
                      <a:r>
                        <a:rPr lang="en-US" sz="1800" i="1" kern="1200" dirty="0">
                          <a:solidFill>
                            <a:schemeClr val="accent6"/>
                          </a:solidFill>
                          <a:effectLst/>
                          <a:latin typeface="+mn-lt"/>
                          <a:ea typeface="MS PGothic" panose="020B0600070205080204" pitchFamily="34" charset="-128"/>
                          <a:cs typeface="Times New Roman" panose="02020603050405020304" pitchFamily="18" charset="0"/>
                        </a:rPr>
                        <a:t> </a:t>
                      </a:r>
                      <a:r>
                        <a:rPr lang="en-US" sz="1800" kern="1200" dirty="0">
                          <a:solidFill>
                            <a:schemeClr val="accent6"/>
                          </a:solidFill>
                          <a:effectLst/>
                          <a:latin typeface="+mn-lt"/>
                          <a:ea typeface="MS PGothic" panose="020B0600070205080204" pitchFamily="34" charset="-128"/>
                          <a:cs typeface="Times New Roman" panose="02020603050405020304" pitchFamily="18" charset="0"/>
                        </a:rPr>
                        <a:t>‘s/he will win’ </a:t>
                      </a:r>
                      <a:r>
                        <a:rPr lang="nb-NO" sz="1800" kern="1200" dirty="0">
                          <a:solidFill>
                            <a:schemeClr val="accent6"/>
                          </a:solidFill>
                          <a:effectLst/>
                          <a:latin typeface="+mn-lt"/>
                          <a:ea typeface="MS PGothic" panose="020B0600070205080204" pitchFamily="34" charset="-128"/>
                          <a:cs typeface="Times New Roman" panose="02020603050405020304" pitchFamily="18" charset="0"/>
                        </a:rPr>
                        <a:t> </a:t>
                      </a:r>
                      <a:r>
                        <a:rPr lang="en-US" sz="1800" kern="1200" dirty="0">
                          <a:solidFill>
                            <a:schemeClr val="accent6"/>
                          </a:solidFill>
                          <a:effectLst/>
                          <a:latin typeface="+mn-lt"/>
                          <a:ea typeface="MS PGothic" panose="020B0600070205080204" pitchFamily="34" charset="-128"/>
                          <a:cs typeface="Times New Roman" panose="02020603050405020304" pitchFamily="18" charset="0"/>
                        </a:rPr>
                        <a:t>(Non-Past)</a:t>
                      </a:r>
                      <a:endParaRPr lang="nb-NO" sz="1800" dirty="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800" i="1" kern="1200" dirty="0" err="1">
                          <a:solidFill>
                            <a:srgbClr val="7030A0"/>
                          </a:solidFill>
                          <a:effectLst/>
                          <a:latin typeface="+mn-lt"/>
                          <a:ea typeface="MS PGothic" panose="020B0600070205080204" pitchFamily="34" charset="-128"/>
                          <a:cs typeface="Times New Roman" panose="02020603050405020304" pitchFamily="18" charset="0"/>
                        </a:rPr>
                        <a:t>budet</a:t>
                      </a:r>
                      <a:r>
                        <a:rPr lang="en-US" sz="1800" i="1" kern="1200" dirty="0">
                          <a:solidFill>
                            <a:srgbClr val="7030A0"/>
                          </a:solidFill>
                          <a:effectLst/>
                          <a:latin typeface="+mn-lt"/>
                          <a:ea typeface="MS PGothic" panose="020B0600070205080204" pitchFamily="34" charset="-128"/>
                          <a:cs typeface="Times New Roman" panose="02020603050405020304" pitchFamily="18" charset="0"/>
                        </a:rPr>
                        <a:t> </a:t>
                      </a:r>
                      <a:r>
                        <a:rPr lang="en-US" sz="1800" i="1" kern="1200" dirty="0" err="1">
                          <a:solidFill>
                            <a:srgbClr val="7030A0"/>
                          </a:solidFill>
                          <a:effectLst/>
                          <a:latin typeface="+mn-lt"/>
                          <a:ea typeface="MS PGothic" panose="020B0600070205080204" pitchFamily="34" charset="-128"/>
                          <a:cs typeface="Times New Roman" panose="02020603050405020304" pitchFamily="18" charset="0"/>
                        </a:rPr>
                        <a:t>pisat</a:t>
                      </a:r>
                      <a:r>
                        <a:rPr lang="en-US" sz="1800" i="1" kern="1200" dirty="0">
                          <a:solidFill>
                            <a:srgbClr val="7030A0"/>
                          </a:solidFill>
                          <a:effectLst/>
                          <a:latin typeface="+mn-lt"/>
                          <a:ea typeface="MS PGothic" panose="020B0600070205080204" pitchFamily="34" charset="-128"/>
                          <a:cs typeface="Times New Roman" panose="02020603050405020304" pitchFamily="18" charset="0"/>
                        </a:rPr>
                        <a:t>’ </a:t>
                      </a:r>
                      <a:r>
                        <a:rPr lang="en-US" sz="1800" kern="1200" dirty="0">
                          <a:solidFill>
                            <a:srgbClr val="7030A0"/>
                          </a:solidFill>
                          <a:effectLst/>
                          <a:latin typeface="+mn-lt"/>
                          <a:ea typeface="MS PGothic" panose="020B0600070205080204" pitchFamily="34" charset="-128"/>
                          <a:cs typeface="Times New Roman" panose="02020603050405020304" pitchFamily="18" charset="0"/>
                        </a:rPr>
                        <a:t>‘s/he will write’ </a:t>
                      </a:r>
                      <a:endParaRPr lang="nb-NO" sz="1800" dirty="0">
                        <a:solidFill>
                          <a:srgbClr val="7030A0"/>
                        </a:solidFill>
                        <a:effectLst/>
                        <a:latin typeface="+mn-lt"/>
                        <a:ea typeface="Calibri" panose="020F0502020204030204" pitchFamily="34" charset="0"/>
                        <a:cs typeface="Times New Roman" panose="02020603050405020304" pitchFamily="18" charset="0"/>
                      </a:endParaRPr>
                    </a:p>
                    <a:p>
                      <a:pPr>
                        <a:spcAft>
                          <a:spcPts val="0"/>
                        </a:spcAft>
                      </a:pPr>
                      <a:r>
                        <a:rPr lang="en-US" sz="1800" i="1" kern="1200" dirty="0" err="1">
                          <a:solidFill>
                            <a:srgbClr val="7030A0"/>
                          </a:solidFill>
                          <a:effectLst/>
                          <a:latin typeface="+mn-lt"/>
                          <a:ea typeface="MS PGothic" panose="020B0600070205080204" pitchFamily="34" charset="-128"/>
                          <a:cs typeface="Times New Roman" panose="02020603050405020304" pitchFamily="18" charset="0"/>
                        </a:rPr>
                        <a:t>budet</a:t>
                      </a:r>
                      <a:r>
                        <a:rPr lang="en-US" sz="1800" i="1" kern="1200" dirty="0">
                          <a:solidFill>
                            <a:srgbClr val="7030A0"/>
                          </a:solidFill>
                          <a:effectLst/>
                          <a:latin typeface="+mn-lt"/>
                          <a:ea typeface="MS PGothic" panose="020B0600070205080204" pitchFamily="34" charset="-128"/>
                          <a:cs typeface="Times New Roman" panose="02020603050405020304" pitchFamily="18" charset="0"/>
                        </a:rPr>
                        <a:t> </a:t>
                      </a:r>
                      <a:r>
                        <a:rPr lang="en-US" sz="1800" i="1" kern="1200" dirty="0" err="1">
                          <a:solidFill>
                            <a:srgbClr val="7030A0"/>
                          </a:solidFill>
                          <a:effectLst/>
                          <a:latin typeface="+mn-lt"/>
                          <a:ea typeface="MS PGothic" panose="020B0600070205080204" pitchFamily="34" charset="-128"/>
                          <a:cs typeface="Times New Roman" panose="02020603050405020304" pitchFamily="18" charset="0"/>
                        </a:rPr>
                        <a:t>vyigryvat</a:t>
                      </a:r>
                      <a:r>
                        <a:rPr lang="en-US" sz="1800" i="1" kern="1200" dirty="0">
                          <a:solidFill>
                            <a:srgbClr val="7030A0"/>
                          </a:solidFill>
                          <a:effectLst/>
                          <a:latin typeface="+mn-lt"/>
                          <a:ea typeface="MS PGothic" panose="020B0600070205080204" pitchFamily="34" charset="-128"/>
                          <a:cs typeface="Times New Roman" panose="02020603050405020304" pitchFamily="18" charset="0"/>
                        </a:rPr>
                        <a:t>’ </a:t>
                      </a:r>
                      <a:r>
                        <a:rPr lang="en-US" sz="1800" kern="1200" dirty="0">
                          <a:solidFill>
                            <a:srgbClr val="7030A0"/>
                          </a:solidFill>
                          <a:effectLst/>
                          <a:latin typeface="+mn-lt"/>
                          <a:ea typeface="MS PGothic" panose="020B0600070205080204" pitchFamily="34" charset="-128"/>
                          <a:cs typeface="Times New Roman" panose="02020603050405020304" pitchFamily="18" charset="0"/>
                        </a:rPr>
                        <a:t>‘s/he will win’</a:t>
                      </a:r>
                      <a:endParaRPr lang="nb-NO" sz="1800" dirty="0">
                        <a:solidFill>
                          <a:srgbClr val="7030A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6364282"/>
                  </a:ext>
                </a:extLst>
              </a:tr>
              <a:tr h="513553">
                <a:tc>
                  <a:txBody>
                    <a:bodyPr/>
                    <a:lstStyle/>
                    <a:p>
                      <a:pPr>
                        <a:spcAft>
                          <a:spcPts val="0"/>
                        </a:spcAft>
                      </a:pPr>
                      <a:r>
                        <a:rPr lang="en-US" sz="1800" b="1" kern="1200">
                          <a:solidFill>
                            <a:srgbClr val="000000"/>
                          </a:solidFill>
                          <a:effectLst/>
                          <a:latin typeface="+mn-lt"/>
                          <a:ea typeface="MS PGothic" panose="020B0600070205080204" pitchFamily="34" charset="-128"/>
                          <a:cs typeface="Times New Roman" panose="02020603050405020304" pitchFamily="18" charset="0"/>
                        </a:rPr>
                        <a:t>Infinitive</a:t>
                      </a:r>
                      <a:endParaRPr lang="nb-NO"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800" i="1" kern="1200" dirty="0" err="1">
                          <a:solidFill>
                            <a:schemeClr val="accent6"/>
                          </a:solidFill>
                          <a:effectLst/>
                          <a:latin typeface="+mn-lt"/>
                          <a:ea typeface="MS PGothic" panose="020B0600070205080204" pitchFamily="34" charset="-128"/>
                          <a:cs typeface="Times New Roman" panose="02020603050405020304" pitchFamily="18" charset="0"/>
                        </a:rPr>
                        <a:t>napisat</a:t>
                      </a:r>
                      <a:r>
                        <a:rPr lang="en-US" sz="1800" i="1" kern="1200" dirty="0">
                          <a:solidFill>
                            <a:schemeClr val="accent6"/>
                          </a:solidFill>
                          <a:effectLst/>
                          <a:latin typeface="+mn-lt"/>
                          <a:ea typeface="MS PGothic" panose="020B0600070205080204" pitchFamily="34" charset="-128"/>
                          <a:cs typeface="Times New Roman" panose="02020603050405020304" pitchFamily="18" charset="0"/>
                        </a:rPr>
                        <a:t>’</a:t>
                      </a:r>
                      <a:r>
                        <a:rPr lang="en-US" sz="1800" kern="1200" dirty="0">
                          <a:solidFill>
                            <a:schemeClr val="accent6"/>
                          </a:solidFill>
                          <a:effectLst/>
                          <a:latin typeface="+mn-lt"/>
                          <a:ea typeface="MS PGothic" panose="020B0600070205080204" pitchFamily="34" charset="-128"/>
                          <a:cs typeface="Times New Roman" panose="02020603050405020304" pitchFamily="18" charset="0"/>
                        </a:rPr>
                        <a:t> ‘write’</a:t>
                      </a:r>
                      <a:endParaRPr lang="nb-NO" sz="1800" dirty="0">
                        <a:solidFill>
                          <a:schemeClr val="accent6"/>
                        </a:solidFill>
                        <a:effectLst/>
                        <a:latin typeface="+mn-lt"/>
                        <a:ea typeface="Calibri" panose="020F0502020204030204" pitchFamily="34" charset="0"/>
                        <a:cs typeface="Times New Roman" panose="02020603050405020304" pitchFamily="18" charset="0"/>
                      </a:endParaRPr>
                    </a:p>
                    <a:p>
                      <a:pPr>
                        <a:spcAft>
                          <a:spcPts val="0"/>
                        </a:spcAft>
                      </a:pPr>
                      <a:r>
                        <a:rPr lang="en-US" sz="1800" i="1" kern="1200" dirty="0" err="1">
                          <a:solidFill>
                            <a:schemeClr val="accent6"/>
                          </a:solidFill>
                          <a:effectLst/>
                          <a:latin typeface="+mn-lt"/>
                          <a:ea typeface="MS PGothic" panose="020B0600070205080204" pitchFamily="34" charset="-128"/>
                          <a:cs typeface="Times New Roman" panose="02020603050405020304" pitchFamily="18" charset="0"/>
                        </a:rPr>
                        <a:t>vyigrat</a:t>
                      </a:r>
                      <a:r>
                        <a:rPr lang="en-US" sz="1800" i="1" kern="1200" dirty="0">
                          <a:solidFill>
                            <a:schemeClr val="accent6"/>
                          </a:solidFill>
                          <a:effectLst/>
                          <a:latin typeface="+mn-lt"/>
                          <a:ea typeface="MS PGothic" panose="020B0600070205080204" pitchFamily="34" charset="-128"/>
                          <a:cs typeface="Times New Roman" panose="02020603050405020304" pitchFamily="18" charset="0"/>
                        </a:rPr>
                        <a:t>’</a:t>
                      </a:r>
                      <a:r>
                        <a:rPr lang="en-US" sz="1800" kern="1200" dirty="0">
                          <a:solidFill>
                            <a:schemeClr val="accent6"/>
                          </a:solidFill>
                          <a:effectLst/>
                          <a:latin typeface="+mn-lt"/>
                          <a:ea typeface="MS PGothic" panose="020B0600070205080204" pitchFamily="34" charset="-128"/>
                          <a:cs typeface="Times New Roman" panose="02020603050405020304" pitchFamily="18" charset="0"/>
                        </a:rPr>
                        <a:t> ‘win’</a:t>
                      </a:r>
                      <a:endParaRPr lang="nb-NO" sz="1800" dirty="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800" i="1" kern="1200" dirty="0" err="1">
                          <a:solidFill>
                            <a:srgbClr val="7030A0"/>
                          </a:solidFill>
                          <a:effectLst/>
                          <a:latin typeface="+mn-lt"/>
                          <a:ea typeface="MS PGothic" panose="020B0600070205080204" pitchFamily="34" charset="-128"/>
                          <a:cs typeface="Times New Roman" panose="02020603050405020304" pitchFamily="18" charset="0"/>
                        </a:rPr>
                        <a:t>pisat</a:t>
                      </a:r>
                      <a:r>
                        <a:rPr lang="en-US" sz="1800" i="1" kern="1200" dirty="0">
                          <a:solidFill>
                            <a:srgbClr val="7030A0"/>
                          </a:solidFill>
                          <a:effectLst/>
                          <a:latin typeface="+mn-lt"/>
                          <a:ea typeface="MS PGothic" panose="020B0600070205080204" pitchFamily="34" charset="-128"/>
                          <a:cs typeface="Times New Roman" panose="02020603050405020304" pitchFamily="18" charset="0"/>
                        </a:rPr>
                        <a:t>’</a:t>
                      </a:r>
                      <a:r>
                        <a:rPr lang="en-US" sz="1800" kern="1200" dirty="0">
                          <a:solidFill>
                            <a:srgbClr val="7030A0"/>
                          </a:solidFill>
                          <a:effectLst/>
                          <a:latin typeface="+mn-lt"/>
                          <a:ea typeface="MS PGothic" panose="020B0600070205080204" pitchFamily="34" charset="-128"/>
                          <a:cs typeface="Times New Roman" panose="02020603050405020304" pitchFamily="18" charset="0"/>
                        </a:rPr>
                        <a:t> ‘write’</a:t>
                      </a:r>
                      <a:endParaRPr lang="nb-NO" sz="1800" dirty="0">
                        <a:solidFill>
                          <a:srgbClr val="7030A0"/>
                        </a:solidFill>
                        <a:effectLst/>
                        <a:latin typeface="+mn-lt"/>
                        <a:ea typeface="Calibri" panose="020F0502020204030204" pitchFamily="34" charset="0"/>
                        <a:cs typeface="Times New Roman" panose="02020603050405020304" pitchFamily="18" charset="0"/>
                      </a:endParaRPr>
                    </a:p>
                    <a:p>
                      <a:pPr>
                        <a:spcAft>
                          <a:spcPts val="0"/>
                        </a:spcAft>
                      </a:pPr>
                      <a:r>
                        <a:rPr lang="en-US" sz="1800" i="1" kern="1200" dirty="0" err="1">
                          <a:solidFill>
                            <a:srgbClr val="7030A0"/>
                          </a:solidFill>
                          <a:effectLst/>
                          <a:latin typeface="+mn-lt"/>
                          <a:ea typeface="MS PGothic" panose="020B0600070205080204" pitchFamily="34" charset="-128"/>
                          <a:cs typeface="Times New Roman" panose="02020603050405020304" pitchFamily="18" charset="0"/>
                        </a:rPr>
                        <a:t>vyigryvat</a:t>
                      </a:r>
                      <a:r>
                        <a:rPr lang="en-US" sz="1800" i="1" kern="1200" dirty="0">
                          <a:solidFill>
                            <a:srgbClr val="7030A0"/>
                          </a:solidFill>
                          <a:effectLst/>
                          <a:latin typeface="+mn-lt"/>
                          <a:ea typeface="MS PGothic" panose="020B0600070205080204" pitchFamily="34" charset="-128"/>
                          <a:cs typeface="Times New Roman" panose="02020603050405020304" pitchFamily="18" charset="0"/>
                        </a:rPr>
                        <a:t>’</a:t>
                      </a:r>
                      <a:r>
                        <a:rPr lang="en-US" sz="1800" kern="1200" dirty="0">
                          <a:solidFill>
                            <a:srgbClr val="7030A0"/>
                          </a:solidFill>
                          <a:effectLst/>
                          <a:latin typeface="+mn-lt"/>
                          <a:ea typeface="MS PGothic" panose="020B0600070205080204" pitchFamily="34" charset="-128"/>
                          <a:cs typeface="Times New Roman" panose="02020603050405020304" pitchFamily="18" charset="0"/>
                        </a:rPr>
                        <a:t> ‘win’</a:t>
                      </a:r>
                      <a:endParaRPr lang="nb-NO" sz="1800" dirty="0">
                        <a:solidFill>
                          <a:srgbClr val="7030A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2814688"/>
                  </a:ext>
                </a:extLst>
              </a:tr>
              <a:tr h="513553">
                <a:tc>
                  <a:txBody>
                    <a:bodyPr/>
                    <a:lstStyle/>
                    <a:p>
                      <a:pPr>
                        <a:spcAft>
                          <a:spcPts val="0"/>
                        </a:spcAft>
                      </a:pPr>
                      <a:r>
                        <a:rPr lang="en-US" sz="1800" b="1" kern="1200">
                          <a:solidFill>
                            <a:srgbClr val="000000"/>
                          </a:solidFill>
                          <a:effectLst/>
                          <a:latin typeface="+mn-lt"/>
                          <a:ea typeface="MS PGothic" panose="020B0600070205080204" pitchFamily="34" charset="-128"/>
                          <a:cs typeface="Times New Roman" panose="02020603050405020304" pitchFamily="18" charset="0"/>
                        </a:rPr>
                        <a:t>Imperative</a:t>
                      </a:r>
                      <a:endParaRPr lang="nb-NO"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800" i="1" kern="1200" dirty="0" err="1">
                          <a:solidFill>
                            <a:schemeClr val="accent6"/>
                          </a:solidFill>
                          <a:effectLst/>
                          <a:latin typeface="+mn-lt"/>
                          <a:ea typeface="MS PGothic" panose="020B0600070205080204" pitchFamily="34" charset="-128"/>
                          <a:cs typeface="Times New Roman" panose="02020603050405020304" pitchFamily="18" charset="0"/>
                        </a:rPr>
                        <a:t>napišite</a:t>
                      </a:r>
                      <a:r>
                        <a:rPr lang="en-US" sz="1800" i="1" kern="1200" dirty="0">
                          <a:solidFill>
                            <a:schemeClr val="accent6"/>
                          </a:solidFill>
                          <a:effectLst/>
                          <a:latin typeface="+mn-lt"/>
                          <a:ea typeface="MS PGothic" panose="020B0600070205080204" pitchFamily="34" charset="-128"/>
                          <a:cs typeface="Times New Roman" panose="02020603050405020304" pitchFamily="18" charset="0"/>
                        </a:rPr>
                        <a:t> </a:t>
                      </a:r>
                      <a:r>
                        <a:rPr lang="en-US" sz="1800" kern="1200" dirty="0">
                          <a:solidFill>
                            <a:schemeClr val="accent6"/>
                          </a:solidFill>
                          <a:effectLst/>
                          <a:latin typeface="+mn-lt"/>
                          <a:ea typeface="MS PGothic" panose="020B0600070205080204" pitchFamily="34" charset="-128"/>
                          <a:cs typeface="Times New Roman" panose="02020603050405020304" pitchFamily="18" charset="0"/>
                        </a:rPr>
                        <a:t>‘write!’</a:t>
                      </a:r>
                      <a:endParaRPr lang="nb-NO" sz="1800" dirty="0">
                        <a:solidFill>
                          <a:schemeClr val="accent6"/>
                        </a:solidFill>
                        <a:effectLst/>
                        <a:latin typeface="+mn-lt"/>
                        <a:ea typeface="Calibri" panose="020F0502020204030204" pitchFamily="34" charset="0"/>
                        <a:cs typeface="Times New Roman" panose="02020603050405020304" pitchFamily="18" charset="0"/>
                      </a:endParaRPr>
                    </a:p>
                    <a:p>
                      <a:pPr>
                        <a:spcAft>
                          <a:spcPts val="0"/>
                        </a:spcAft>
                      </a:pPr>
                      <a:r>
                        <a:rPr lang="en-US" sz="1800" i="1" kern="1200" dirty="0" err="1">
                          <a:solidFill>
                            <a:schemeClr val="accent6"/>
                          </a:solidFill>
                          <a:effectLst/>
                          <a:latin typeface="+mn-lt"/>
                          <a:ea typeface="MS PGothic" panose="020B0600070205080204" pitchFamily="34" charset="-128"/>
                          <a:cs typeface="Times New Roman" panose="02020603050405020304" pitchFamily="18" charset="0"/>
                        </a:rPr>
                        <a:t>vyigrajte</a:t>
                      </a:r>
                      <a:r>
                        <a:rPr lang="en-US" sz="1800" i="1" kern="1200" dirty="0">
                          <a:solidFill>
                            <a:schemeClr val="accent6"/>
                          </a:solidFill>
                          <a:effectLst/>
                          <a:latin typeface="+mn-lt"/>
                          <a:ea typeface="MS PGothic" panose="020B0600070205080204" pitchFamily="34" charset="-128"/>
                          <a:cs typeface="Times New Roman" panose="02020603050405020304" pitchFamily="18" charset="0"/>
                        </a:rPr>
                        <a:t> </a:t>
                      </a:r>
                      <a:r>
                        <a:rPr lang="en-US" sz="1800" kern="1200" dirty="0">
                          <a:solidFill>
                            <a:schemeClr val="accent6"/>
                          </a:solidFill>
                          <a:effectLst/>
                          <a:latin typeface="+mn-lt"/>
                          <a:ea typeface="MS PGothic" panose="020B0600070205080204" pitchFamily="34" charset="-128"/>
                          <a:cs typeface="Times New Roman" panose="02020603050405020304" pitchFamily="18" charset="0"/>
                        </a:rPr>
                        <a:t>‘win!’</a:t>
                      </a:r>
                      <a:endParaRPr lang="nb-NO" sz="1800" dirty="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800" i="1" kern="1200" dirty="0" err="1">
                          <a:solidFill>
                            <a:srgbClr val="7030A0"/>
                          </a:solidFill>
                          <a:effectLst/>
                          <a:latin typeface="+mn-lt"/>
                          <a:ea typeface="MS PGothic" panose="020B0600070205080204" pitchFamily="34" charset="-128"/>
                          <a:cs typeface="Times New Roman" panose="02020603050405020304" pitchFamily="18" charset="0"/>
                        </a:rPr>
                        <a:t>pišite</a:t>
                      </a:r>
                      <a:r>
                        <a:rPr lang="en-US" sz="1800" i="1" kern="1200" dirty="0">
                          <a:solidFill>
                            <a:srgbClr val="7030A0"/>
                          </a:solidFill>
                          <a:effectLst/>
                          <a:latin typeface="+mn-lt"/>
                          <a:ea typeface="MS PGothic" panose="020B0600070205080204" pitchFamily="34" charset="-128"/>
                          <a:cs typeface="Times New Roman" panose="02020603050405020304" pitchFamily="18" charset="0"/>
                        </a:rPr>
                        <a:t> </a:t>
                      </a:r>
                      <a:r>
                        <a:rPr lang="en-US" sz="1800" kern="1200" dirty="0">
                          <a:solidFill>
                            <a:srgbClr val="7030A0"/>
                          </a:solidFill>
                          <a:effectLst/>
                          <a:latin typeface="+mn-lt"/>
                          <a:ea typeface="MS PGothic" panose="020B0600070205080204" pitchFamily="34" charset="-128"/>
                          <a:cs typeface="Times New Roman" panose="02020603050405020304" pitchFamily="18" charset="0"/>
                        </a:rPr>
                        <a:t>‘write!’</a:t>
                      </a:r>
                      <a:endParaRPr lang="nb-NO" sz="1800" dirty="0">
                        <a:solidFill>
                          <a:srgbClr val="7030A0"/>
                        </a:solidFill>
                        <a:effectLst/>
                        <a:latin typeface="+mn-lt"/>
                        <a:ea typeface="Calibri" panose="020F0502020204030204" pitchFamily="34" charset="0"/>
                        <a:cs typeface="Times New Roman" panose="02020603050405020304" pitchFamily="18" charset="0"/>
                      </a:endParaRPr>
                    </a:p>
                    <a:p>
                      <a:pPr>
                        <a:spcAft>
                          <a:spcPts val="0"/>
                        </a:spcAft>
                      </a:pPr>
                      <a:r>
                        <a:rPr lang="en-US" sz="1800" i="1" kern="1200" dirty="0" err="1">
                          <a:solidFill>
                            <a:srgbClr val="7030A0"/>
                          </a:solidFill>
                          <a:effectLst/>
                          <a:latin typeface="+mn-lt"/>
                          <a:ea typeface="MS PGothic" panose="020B0600070205080204" pitchFamily="34" charset="-128"/>
                          <a:cs typeface="Times New Roman" panose="02020603050405020304" pitchFamily="18" charset="0"/>
                        </a:rPr>
                        <a:t>vyigryvajte</a:t>
                      </a:r>
                      <a:r>
                        <a:rPr lang="en-US" sz="1800" i="1" kern="1200" dirty="0">
                          <a:solidFill>
                            <a:srgbClr val="7030A0"/>
                          </a:solidFill>
                          <a:effectLst/>
                          <a:latin typeface="+mn-lt"/>
                          <a:ea typeface="MS PGothic" panose="020B0600070205080204" pitchFamily="34" charset="-128"/>
                          <a:cs typeface="Times New Roman" panose="02020603050405020304" pitchFamily="18" charset="0"/>
                        </a:rPr>
                        <a:t> </a:t>
                      </a:r>
                      <a:r>
                        <a:rPr lang="en-US" sz="1800" kern="1200" dirty="0">
                          <a:solidFill>
                            <a:srgbClr val="7030A0"/>
                          </a:solidFill>
                          <a:effectLst/>
                          <a:latin typeface="+mn-lt"/>
                          <a:ea typeface="MS PGothic" panose="020B0600070205080204" pitchFamily="34" charset="-128"/>
                          <a:cs typeface="Times New Roman" panose="02020603050405020304" pitchFamily="18" charset="0"/>
                        </a:rPr>
                        <a:t>‘win!’</a:t>
                      </a:r>
                      <a:endParaRPr lang="nb-NO" sz="1800" dirty="0">
                        <a:solidFill>
                          <a:srgbClr val="7030A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1855326"/>
                  </a:ext>
                </a:extLst>
              </a:tr>
            </a:tbl>
          </a:graphicData>
        </a:graphic>
      </p:graphicFrame>
    </p:spTree>
    <p:extLst>
      <p:ext uri="{BB962C8B-B14F-4D97-AF65-F5344CB8AC3E}">
        <p14:creationId xmlns:p14="http://schemas.microsoft.com/office/powerpoint/2010/main" val="205277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motivated this experiment</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1032642202"/>
              </p:ext>
            </p:extLst>
          </p:nvPr>
        </p:nvGraphicFramePr>
        <p:xfrm>
          <a:off x="2477691" y="1244701"/>
          <a:ext cx="6666310" cy="3757156"/>
        </p:xfrm>
        <a:graphic>
          <a:graphicData uri="http://schemas.openxmlformats.org/drawingml/2006/table">
            <a:tbl>
              <a:tblPr/>
              <a:tblGrid>
                <a:gridCol w="1206103">
                  <a:extLst>
                    <a:ext uri="{9D8B030D-6E8A-4147-A177-3AD203B41FA5}">
                      <a16:colId xmlns:a16="http://schemas.microsoft.com/office/drawing/2014/main" val="20000"/>
                    </a:ext>
                  </a:extLst>
                </a:gridCol>
                <a:gridCol w="3334523">
                  <a:extLst>
                    <a:ext uri="{9D8B030D-6E8A-4147-A177-3AD203B41FA5}">
                      <a16:colId xmlns:a16="http://schemas.microsoft.com/office/drawing/2014/main" val="20001"/>
                    </a:ext>
                  </a:extLst>
                </a:gridCol>
                <a:gridCol w="2125684">
                  <a:extLst>
                    <a:ext uri="{9D8B030D-6E8A-4147-A177-3AD203B41FA5}">
                      <a16:colId xmlns:a16="http://schemas.microsoft.com/office/drawing/2014/main" val="20002"/>
                    </a:ext>
                  </a:extLst>
                </a:gridCol>
              </a:tblGrid>
              <a:tr h="278606">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x-none" sz="1400" b="1" i="0" u="none" strike="noStrike" cap="none" normalizeH="0" baseline="0" dirty="0">
                        <a:ln>
                          <a:noFill/>
                        </a:ln>
                        <a:solidFill>
                          <a:srgbClr val="FFFFFF"/>
                        </a:solidFill>
                        <a:effectLst/>
                        <a:latin typeface="Calibri" charset="0"/>
                        <a:ea typeface="ＭＳ Ｐゴシック" charset="-128"/>
                      </a:endParaRP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dirty="0">
                          <a:ln>
                            <a:noFill/>
                          </a:ln>
                          <a:solidFill>
                            <a:srgbClr val="FFFFFF"/>
                          </a:solidFill>
                          <a:effectLst/>
                          <a:latin typeface="Calibri" charset="0"/>
                          <a:ea typeface="ＭＳ Ｐゴシック" charset="-128"/>
                        </a:rPr>
                        <a:t>Adverbials as triggers</a:t>
                      </a: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dirty="0">
                          <a:ln>
                            <a:noFill/>
                          </a:ln>
                          <a:solidFill>
                            <a:srgbClr val="FFFFFF"/>
                          </a:solidFill>
                          <a:effectLst/>
                          <a:latin typeface="Calibri" charset="0"/>
                          <a:ea typeface="ＭＳ Ｐゴシック" charset="-128"/>
                        </a:rPr>
                        <a:t>Verbs as triggers</a:t>
                      </a: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303735">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600" b="1" i="0" u="none" strike="noStrike" cap="none" normalizeH="0" baseline="0" dirty="0">
                          <a:ln>
                            <a:noFill/>
                          </a:ln>
                          <a:solidFill>
                            <a:schemeClr val="accent6"/>
                          </a:solidFill>
                          <a:effectLst/>
                          <a:latin typeface="Calibri" charset="0"/>
                          <a:ea typeface="ＭＳ Ｐゴシック" charset="-128"/>
                        </a:rPr>
                        <a:t>Perfective</a:t>
                      </a: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0" i="1" u="none" strike="noStrike" cap="none" normalizeH="0" baseline="0" dirty="0" err="1">
                          <a:ln>
                            <a:noFill/>
                          </a:ln>
                          <a:solidFill>
                            <a:srgbClr val="000000"/>
                          </a:solidFill>
                          <a:effectLst/>
                          <a:latin typeface="Calibri" charset="0"/>
                          <a:ea typeface="ＭＳ Ｐゴシック" charset="-128"/>
                        </a:rPr>
                        <a:t>nakonec</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finally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0" i="1" u="none" strike="noStrike" cap="none" normalizeH="0" baseline="0" dirty="0" err="1">
                          <a:ln>
                            <a:noFill/>
                          </a:ln>
                          <a:solidFill>
                            <a:srgbClr val="000000"/>
                          </a:solidFill>
                          <a:effectLst/>
                          <a:latin typeface="Calibri" charset="0"/>
                          <a:ea typeface="ＭＳ Ｐゴシック" charset="-128"/>
                        </a:rPr>
                        <a:t>vnezapno</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suddenly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srazu</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immediately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čut</a:t>
                      </a:r>
                      <a:r>
                        <a:rPr kumimoji="0" lang="en-US" altLang="en-US" sz="1400" b="0" i="1" u="none" strike="noStrike" cap="none" normalizeH="0" baseline="0" dirty="0">
                          <a:ln>
                            <a:noFill/>
                          </a:ln>
                          <a:solidFill>
                            <a:srgbClr val="000000"/>
                          </a:solidFill>
                          <a:effectLst/>
                          <a:latin typeface="Calibri" charset="0"/>
                          <a:ea typeface="ＭＳ Ｐゴシック" charset="-128"/>
                        </a:rPr>
                        <a:t>’</a:t>
                      </a:r>
                      <a:r>
                        <a:rPr kumimoji="0" lang="en-US" altLang="x-none" sz="1400" b="0" i="1" u="none" strike="noStrike" cap="none" normalizeH="0" baseline="0" dirty="0">
                          <a:ln>
                            <a:noFill/>
                          </a:ln>
                          <a:solidFill>
                            <a:srgbClr val="000000"/>
                          </a:solidFill>
                          <a:effectLst/>
                          <a:latin typeface="Calibri" charset="0"/>
                          <a:ea typeface="ＭＳ Ｐゴシック" charset="-128"/>
                        </a:rPr>
                        <a:t> ne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nearly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vdrug</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suddenly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uže</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already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neožidanno</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unexpectedly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sovsem</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completely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za</a:t>
                      </a:r>
                      <a:r>
                        <a:rPr kumimoji="0" lang="en-US" altLang="x-none" sz="1400" b="0" i="1" u="none" strike="noStrike" cap="none" normalizeH="0" baseline="0" dirty="0">
                          <a:ln>
                            <a:noFill/>
                          </a:ln>
                          <a:solidFill>
                            <a:srgbClr val="000000"/>
                          </a:solidFill>
                          <a:effectLst/>
                          <a:latin typeface="Calibri" charset="0"/>
                          <a:ea typeface="ＭＳ Ｐゴシック" charset="-128"/>
                        </a:rPr>
                        <a:t> tri </a:t>
                      </a:r>
                      <a:r>
                        <a:rPr kumimoji="0" lang="en-US" altLang="x-none" sz="1400" b="0" i="1" u="none" strike="noStrike" cap="none" normalizeH="0" baseline="0" dirty="0" err="1">
                          <a:ln>
                            <a:noFill/>
                          </a:ln>
                          <a:solidFill>
                            <a:srgbClr val="000000"/>
                          </a:solidFill>
                          <a:effectLst/>
                          <a:latin typeface="Calibri" charset="0"/>
                          <a:ea typeface="ＭＳ Ｐゴシック" charset="-128"/>
                        </a:rPr>
                        <a:t>časa</a:t>
                      </a:r>
                      <a:r>
                        <a:rPr kumimoji="0" lang="en-US" altLang="x-none" sz="1400" b="0" i="1"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in three hours</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mr-IN" altLang="en-US" sz="1400" b="0" i="0" u="none" strike="noStrike" cap="none" normalizeH="0" baseline="0" dirty="0">
                          <a:ln>
                            <a:noFill/>
                          </a:ln>
                          <a:solidFill>
                            <a:srgbClr val="000000"/>
                          </a:solidFill>
                          <a:effectLst/>
                          <a:latin typeface="Calibri" charset="0"/>
                          <a:ea typeface="ＭＳ Ｐゴシック" charset="-128"/>
                        </a:rPr>
                        <a:t>…</a:t>
                      </a:r>
                      <a:endParaRPr kumimoji="0" lang="en-US" altLang="x-none" sz="1400" b="0" i="0" u="none" strike="noStrike" cap="none" normalizeH="0" baseline="0" dirty="0">
                        <a:ln>
                          <a:noFill/>
                        </a:ln>
                        <a:solidFill>
                          <a:srgbClr val="000000"/>
                        </a:solidFill>
                        <a:effectLst/>
                        <a:latin typeface="Calibri" charset="0"/>
                        <a:ea typeface="ＭＳ Ｐゴシック" charset="-128"/>
                      </a:endParaRP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0" i="1" u="none" strike="noStrike" cap="none" normalizeH="0" baseline="0" dirty="0" err="1">
                          <a:ln>
                            <a:noFill/>
                          </a:ln>
                          <a:solidFill>
                            <a:srgbClr val="000000"/>
                          </a:solidFill>
                          <a:effectLst/>
                          <a:latin typeface="Calibri" charset="0"/>
                          <a:ea typeface="ＭＳ Ｐゴシック" charset="-128"/>
                        </a:rPr>
                        <a:t>zabyt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forget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ostat</a:t>
                      </a:r>
                      <a:r>
                        <a:rPr kumimoji="0" lang="en-US" altLang="en-US" sz="1400" b="0" i="1" u="none" strike="noStrike" cap="none" normalizeH="0" baseline="0" dirty="0" err="1">
                          <a:ln>
                            <a:noFill/>
                          </a:ln>
                          <a:solidFill>
                            <a:srgbClr val="000000"/>
                          </a:solidFill>
                          <a:effectLst/>
                          <a:latin typeface="Calibri" charset="0"/>
                          <a:ea typeface="ＭＳ Ｐゴシック" charset="-128"/>
                        </a:rPr>
                        <a:t>’</a:t>
                      </a:r>
                      <a:r>
                        <a:rPr kumimoji="0" lang="en-US" altLang="x-none" sz="1400" b="0" i="1" u="none" strike="noStrike" cap="none" normalizeH="0" baseline="0" dirty="0" err="1">
                          <a:ln>
                            <a:noFill/>
                          </a:ln>
                          <a:solidFill>
                            <a:srgbClr val="000000"/>
                          </a:solidFill>
                          <a:effectLst/>
                          <a:latin typeface="Calibri" charset="0"/>
                          <a:ea typeface="ＭＳ Ｐゴシック" charset="-128"/>
                        </a:rPr>
                        <a:t>sja</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remain</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rešit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decide</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udat</a:t>
                      </a:r>
                      <a:r>
                        <a:rPr kumimoji="0" lang="en-US" altLang="en-US" sz="1400" b="0" i="1" u="none" strike="noStrike" cap="none" normalizeH="0" baseline="0" dirty="0" err="1">
                          <a:ln>
                            <a:noFill/>
                          </a:ln>
                          <a:solidFill>
                            <a:srgbClr val="000000"/>
                          </a:solidFill>
                          <a:effectLst/>
                          <a:latin typeface="Calibri" charset="0"/>
                          <a:ea typeface="ＭＳ Ｐゴシック" charset="-128"/>
                        </a:rPr>
                        <a:t>’</a:t>
                      </a:r>
                      <a:r>
                        <a:rPr kumimoji="0" lang="en-US" altLang="x-none" sz="1400" b="0" i="1" u="none" strike="noStrike" cap="none" normalizeH="0" baseline="0" dirty="0" err="1">
                          <a:ln>
                            <a:noFill/>
                          </a:ln>
                          <a:solidFill>
                            <a:srgbClr val="000000"/>
                          </a:solidFill>
                          <a:effectLst/>
                          <a:latin typeface="Calibri" charset="0"/>
                          <a:ea typeface="ＭＳ Ｐゴシック" charset="-128"/>
                        </a:rPr>
                        <a:t>sja</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succeed</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uspet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succeed</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spešit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hurry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mr-IN" altLang="en-US" sz="1400" b="0" i="0" u="none" strike="noStrike" cap="none" normalizeH="0" baseline="0" dirty="0">
                          <a:ln>
                            <a:noFill/>
                          </a:ln>
                          <a:solidFill>
                            <a:srgbClr val="000000"/>
                          </a:solidFill>
                          <a:effectLst/>
                          <a:latin typeface="Calibri" charset="0"/>
                          <a:ea typeface="ＭＳ Ｐゴシック" charset="-128"/>
                        </a:rPr>
                        <a:t>…</a:t>
                      </a:r>
                      <a:endParaRPr kumimoji="0" lang="en-US" altLang="x-none" sz="1400" b="0" i="0" u="none" strike="noStrike" cap="none" normalizeH="0" baseline="0" dirty="0">
                        <a:ln>
                          <a:noFill/>
                        </a:ln>
                        <a:solidFill>
                          <a:srgbClr val="000000"/>
                        </a:solidFill>
                        <a:effectLst/>
                        <a:latin typeface="Calibri" charset="0"/>
                        <a:ea typeface="ＭＳ Ｐゴシック" charset="-128"/>
                      </a:endParaRP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extLst>
                  <a:ext uri="{0D108BD9-81ED-4DB2-BD59-A6C34878D82A}">
                    <a16:rowId xmlns:a16="http://schemas.microsoft.com/office/drawing/2014/main" val="10001"/>
                  </a:ext>
                </a:extLst>
              </a:tr>
              <a:tr h="2126456">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600" b="1" i="0" u="none" strike="noStrike" cap="none" normalizeH="0" baseline="0" dirty="0">
                          <a:ln>
                            <a:noFill/>
                          </a:ln>
                          <a:solidFill>
                            <a:srgbClr val="7030A0"/>
                          </a:solidFill>
                          <a:effectLst/>
                          <a:latin typeface="Calibri" charset="0"/>
                          <a:ea typeface="ＭＳ Ｐゴシック" charset="-128"/>
                        </a:rPr>
                        <a:t>Imperfective</a:t>
                      </a: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b-NO" altLang="x-none" sz="1400" b="0" i="1" u="none" strike="noStrike" cap="none" normalizeH="0" baseline="0" dirty="0" err="1">
                          <a:ln>
                            <a:noFill/>
                          </a:ln>
                          <a:solidFill>
                            <a:srgbClr val="000000"/>
                          </a:solidFill>
                          <a:effectLst/>
                          <a:latin typeface="Calibri" charset="0"/>
                          <a:ea typeface="ＭＳ Ｐゴシック" charset="-128"/>
                        </a:rPr>
                        <a:t>vsegda</a:t>
                      </a:r>
                      <a:r>
                        <a:rPr kumimoji="0" lang="nb-NO" altLang="x-none"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err="1">
                          <a:ln>
                            <a:noFill/>
                          </a:ln>
                          <a:solidFill>
                            <a:srgbClr val="000000"/>
                          </a:solidFill>
                          <a:effectLst/>
                          <a:latin typeface="Calibri" charset="0"/>
                          <a:ea typeface="ＭＳ Ｐゴシック" charset="-128"/>
                        </a:rPr>
                        <a:t>always</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často</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err="1">
                          <a:ln>
                            <a:noFill/>
                          </a:ln>
                          <a:solidFill>
                            <a:srgbClr val="000000"/>
                          </a:solidFill>
                          <a:effectLst/>
                          <a:latin typeface="Calibri" charset="0"/>
                          <a:ea typeface="ＭＳ Ｐゴシック" charset="-128"/>
                        </a:rPr>
                        <a:t>often</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inogda</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err="1">
                          <a:ln>
                            <a:noFill/>
                          </a:ln>
                          <a:solidFill>
                            <a:srgbClr val="000000"/>
                          </a:solidFill>
                          <a:effectLst/>
                          <a:latin typeface="Calibri" charset="0"/>
                          <a:ea typeface="ＭＳ Ｐゴシック" charset="-128"/>
                        </a:rPr>
                        <a:t>sometimes</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poka</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err="1">
                          <a:ln>
                            <a:noFill/>
                          </a:ln>
                          <a:solidFill>
                            <a:srgbClr val="000000"/>
                          </a:solidFill>
                          <a:effectLst/>
                          <a:latin typeface="Calibri" charset="0"/>
                          <a:ea typeface="ＭＳ Ｐゴシック" charset="-128"/>
                        </a:rPr>
                        <a:t>while</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postojanno</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err="1">
                          <a:ln>
                            <a:noFill/>
                          </a:ln>
                          <a:solidFill>
                            <a:srgbClr val="000000"/>
                          </a:solidFill>
                          <a:effectLst/>
                          <a:latin typeface="Calibri" charset="0"/>
                          <a:ea typeface="ＭＳ Ｐゴシック" charset="-128"/>
                        </a:rPr>
                        <a:t>continually</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obyčno</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err="1">
                          <a:ln>
                            <a:noFill/>
                          </a:ln>
                          <a:solidFill>
                            <a:srgbClr val="000000"/>
                          </a:solidFill>
                          <a:effectLst/>
                          <a:latin typeface="Calibri" charset="0"/>
                          <a:ea typeface="ＭＳ Ｐゴシック" charset="-128"/>
                        </a:rPr>
                        <a:t>usually</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dolgo</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for a </a:t>
                      </a:r>
                      <a:r>
                        <a:rPr kumimoji="0" lang="nb-NO" altLang="ja-JP" sz="1400" b="0" i="0" u="none" strike="noStrike" cap="none" normalizeH="0" baseline="0" dirty="0" err="1">
                          <a:ln>
                            <a:noFill/>
                          </a:ln>
                          <a:solidFill>
                            <a:srgbClr val="000000"/>
                          </a:solidFill>
                          <a:effectLst/>
                          <a:latin typeface="Calibri" charset="0"/>
                          <a:ea typeface="ＭＳ Ｐゴシック" charset="-128"/>
                        </a:rPr>
                        <a:t>long</a:t>
                      </a:r>
                      <a:r>
                        <a:rPr kumimoji="0" lang="nb-NO" altLang="ja-JP" sz="1400" b="0" i="0" u="none" strike="noStrike" cap="none" normalizeH="0" baseline="0" dirty="0">
                          <a:ln>
                            <a:noFill/>
                          </a:ln>
                          <a:solidFill>
                            <a:srgbClr val="000000"/>
                          </a:solidFill>
                          <a:effectLst/>
                          <a:latin typeface="Calibri" charset="0"/>
                          <a:ea typeface="ＭＳ Ｐゴシック" charset="-128"/>
                        </a:rPr>
                        <a:t> time</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každyj</a:t>
                      </a:r>
                      <a:r>
                        <a:rPr kumimoji="0" lang="nb-NO" altLang="ja-JP" sz="1400" b="0" i="1" u="none" strike="noStrike" cap="none" normalizeH="0" baseline="0" dirty="0">
                          <a:ln>
                            <a:noFill/>
                          </a:ln>
                          <a:solidFill>
                            <a:srgbClr val="000000"/>
                          </a:solidFill>
                          <a:effectLst/>
                          <a:latin typeface="Calibri" charset="0"/>
                          <a:ea typeface="ＭＳ Ｐゴシック" charset="-128"/>
                        </a:rPr>
                        <a:t> den</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err="1">
                          <a:ln>
                            <a:noFill/>
                          </a:ln>
                          <a:solidFill>
                            <a:srgbClr val="000000"/>
                          </a:solidFill>
                          <a:effectLst/>
                          <a:latin typeface="Calibri" charset="0"/>
                          <a:ea typeface="ＭＳ Ｐゴシック" charset="-128"/>
                        </a:rPr>
                        <a:t>every</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0" u="none" strike="noStrike" cap="none" normalizeH="0" baseline="0" dirty="0" err="1">
                          <a:ln>
                            <a:noFill/>
                          </a:ln>
                          <a:solidFill>
                            <a:srgbClr val="000000"/>
                          </a:solidFill>
                          <a:effectLst/>
                          <a:latin typeface="Calibri" charset="0"/>
                          <a:ea typeface="ＭＳ Ｐゴシック" charset="-128"/>
                        </a:rPr>
                        <a:t>day</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vse</a:t>
                      </a:r>
                      <a:r>
                        <a:rPr kumimoji="0" lang="nb-NO" altLang="ja-JP" sz="1400" b="0" i="1" u="none" strike="noStrike" cap="none" normalizeH="0" baseline="0" dirty="0">
                          <a:ln>
                            <a:noFill/>
                          </a:ln>
                          <a:solidFill>
                            <a:srgbClr val="000000"/>
                          </a:solidFill>
                          <a:effectLst/>
                          <a:latin typeface="Calibri" charset="0"/>
                          <a:ea typeface="ＭＳ Ｐゴシック" charset="-128"/>
                        </a:rPr>
                        <a:t> vremja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all </a:t>
                      </a:r>
                      <a:r>
                        <a:rPr kumimoji="0" lang="nb-NO" altLang="ja-JP" sz="1400" b="0" i="0" u="none" strike="noStrike" cap="none" normalizeH="0" baseline="0" dirty="0" err="1">
                          <a:ln>
                            <a:noFill/>
                          </a:ln>
                          <a:solidFill>
                            <a:srgbClr val="000000"/>
                          </a:solidFill>
                          <a:effectLst/>
                          <a:latin typeface="Calibri" charset="0"/>
                          <a:ea typeface="ＭＳ Ｐゴシック" charset="-128"/>
                        </a:rPr>
                        <a:t>the</a:t>
                      </a:r>
                      <a:r>
                        <a:rPr kumimoji="0" lang="nb-NO" altLang="ja-JP" sz="1400" b="0" i="0" u="none" strike="noStrike" cap="none" normalizeH="0" baseline="0" dirty="0">
                          <a:ln>
                            <a:noFill/>
                          </a:ln>
                          <a:solidFill>
                            <a:srgbClr val="000000"/>
                          </a:solidFill>
                          <a:effectLst/>
                          <a:latin typeface="Calibri" charset="0"/>
                          <a:ea typeface="ＭＳ Ｐゴシック" charset="-128"/>
                        </a:rPr>
                        <a:t> time</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en-US" altLang="ja-JP" sz="1400" b="0" i="1" u="none" strike="noStrike" cap="none" normalizeH="0" baseline="0" dirty="0">
                          <a:ln>
                            <a:noFill/>
                          </a:ln>
                          <a:solidFill>
                            <a:srgbClr val="000000"/>
                          </a:solidFill>
                          <a:effectLst/>
                          <a:latin typeface="Calibri" charset="0"/>
                          <a:ea typeface="ＭＳ Ｐゴシック" charset="-128"/>
                        </a:rPr>
                        <a:t>tri </a:t>
                      </a:r>
                      <a:r>
                        <a:rPr kumimoji="0" lang="en-US" altLang="ja-JP" sz="1400" b="0" i="1" u="none" strike="noStrike" cap="none" normalizeH="0" baseline="0" dirty="0" err="1">
                          <a:ln>
                            <a:noFill/>
                          </a:ln>
                          <a:solidFill>
                            <a:srgbClr val="000000"/>
                          </a:solidFill>
                          <a:effectLst/>
                          <a:latin typeface="Calibri" charset="0"/>
                          <a:ea typeface="ＭＳ Ｐゴシック" charset="-128"/>
                        </a:rPr>
                        <a:t>časa</a:t>
                      </a:r>
                      <a:r>
                        <a:rPr kumimoji="0" lang="en-US" altLang="ja-JP" sz="1400" b="0" i="1"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ja-JP" sz="1400" b="0" i="0" u="none" strike="noStrike" cap="none" normalizeH="0" baseline="0" dirty="0">
                          <a:ln>
                            <a:noFill/>
                          </a:ln>
                          <a:solidFill>
                            <a:srgbClr val="000000"/>
                          </a:solidFill>
                          <a:effectLst/>
                          <a:latin typeface="Calibri" charset="0"/>
                          <a:ea typeface="ＭＳ Ｐゴシック" charset="-128"/>
                        </a:rPr>
                        <a:t>for three hours</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mr-IN" altLang="en-US" sz="1400" b="0" i="0" u="none" strike="noStrike" cap="none" normalizeH="0" baseline="0" dirty="0">
                          <a:ln>
                            <a:noFill/>
                          </a:ln>
                          <a:solidFill>
                            <a:srgbClr val="000000"/>
                          </a:solidFill>
                          <a:effectLst/>
                          <a:latin typeface="Calibri" charset="0"/>
                          <a:ea typeface="ＭＳ Ｐゴシック" charset="-128"/>
                        </a:rPr>
                        <a:t>…</a:t>
                      </a:r>
                      <a:endParaRPr kumimoji="0" lang="en-US" altLang="ja-JP" sz="1400" b="0" i="0" u="none" strike="noStrike" cap="none" normalizeH="0" baseline="0" dirty="0">
                        <a:ln>
                          <a:noFill/>
                        </a:ln>
                        <a:solidFill>
                          <a:srgbClr val="000000"/>
                        </a:solidFill>
                        <a:effectLst/>
                        <a:latin typeface="Calibri"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rgbClr val="000000"/>
                          </a:solidFill>
                          <a:effectLst/>
                          <a:latin typeface="Calibri" charset="0"/>
                          <a:ea typeface="ＭＳ Ｐゴシック" charset="-128"/>
                        </a:rPr>
                        <a:t>categorical negation: </a:t>
                      </a:r>
                      <a:r>
                        <a:rPr kumimoji="0" lang="en-US" altLang="x-none" sz="1400" b="0" i="1" u="none" strike="noStrike" cap="none" normalizeH="0" baseline="0" dirty="0">
                          <a:ln>
                            <a:noFill/>
                          </a:ln>
                          <a:solidFill>
                            <a:srgbClr val="000000"/>
                          </a:solidFill>
                          <a:effectLst/>
                          <a:latin typeface="Calibri" charset="0"/>
                          <a:ea typeface="ＭＳ Ｐゴシック" charset="-128"/>
                        </a:rPr>
                        <a:t>ne </a:t>
                      </a:r>
                      <a:r>
                        <a:rPr kumimoji="0" lang="en-US" altLang="x-none" sz="1400" b="0" i="1" u="none" strike="noStrike" cap="none" normalizeH="0" baseline="0" dirty="0" err="1">
                          <a:ln>
                            <a:noFill/>
                          </a:ln>
                          <a:solidFill>
                            <a:srgbClr val="000000"/>
                          </a:solidFill>
                          <a:effectLst/>
                          <a:latin typeface="Calibri" charset="0"/>
                          <a:ea typeface="ＭＳ Ｐゴシック" charset="-128"/>
                        </a:rPr>
                        <a:t>nado</a:t>
                      </a:r>
                      <a:r>
                        <a:rPr kumimoji="0" lang="en-US" altLang="x-none" sz="1400" b="0" i="1"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should not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a:ln>
                            <a:noFill/>
                          </a:ln>
                          <a:solidFill>
                            <a:srgbClr val="000000"/>
                          </a:solidFill>
                          <a:effectLst/>
                          <a:latin typeface="Calibri" charset="0"/>
                          <a:ea typeface="ＭＳ Ｐゴシック" charset="-128"/>
                        </a:rPr>
                        <a:t>ne </a:t>
                      </a:r>
                      <a:r>
                        <a:rPr kumimoji="0" lang="en-US" altLang="x-none" sz="1400" b="0" i="1" u="none" strike="noStrike" cap="none" normalizeH="0" baseline="0" dirty="0" err="1">
                          <a:ln>
                            <a:noFill/>
                          </a:ln>
                          <a:solidFill>
                            <a:srgbClr val="000000"/>
                          </a:solidFill>
                          <a:effectLst/>
                          <a:latin typeface="Calibri" charset="0"/>
                          <a:ea typeface="ＭＳ Ｐゴシック" charset="-128"/>
                        </a:rPr>
                        <a:t>stoit</a:t>
                      </a:r>
                      <a:r>
                        <a:rPr kumimoji="0" lang="en-US" altLang="x-none" sz="1400" b="0" i="1"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not worth</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ja-JP" sz="1400" b="0" i="1" u="none" strike="noStrike" cap="none" normalizeH="0" baseline="0" dirty="0">
                          <a:ln>
                            <a:noFill/>
                          </a:ln>
                          <a:solidFill>
                            <a:srgbClr val="000000"/>
                          </a:solidFill>
                          <a:effectLst/>
                          <a:latin typeface="Calibri" charset="0"/>
                          <a:ea typeface="ＭＳ Ｐゴシック" charset="-128"/>
                        </a:rPr>
                        <a:t>, ne </a:t>
                      </a:r>
                      <a:r>
                        <a:rPr kumimoji="0" lang="en-US" altLang="ja-JP" sz="1400" b="0" i="1" u="none" strike="noStrike" cap="none" normalizeH="0" baseline="0" dirty="0" err="1">
                          <a:ln>
                            <a:noFill/>
                          </a:ln>
                          <a:solidFill>
                            <a:srgbClr val="000000"/>
                          </a:solidFill>
                          <a:effectLst/>
                          <a:latin typeface="Calibri" charset="0"/>
                          <a:ea typeface="ＭＳ Ｐゴシック" charset="-128"/>
                        </a:rPr>
                        <a:t>razrešaetsja</a:t>
                      </a:r>
                      <a:r>
                        <a:rPr kumimoji="0" lang="en-US" altLang="ja-JP"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ja-JP" sz="1400" b="0" i="0" u="none" strike="noStrike" cap="none" normalizeH="0" baseline="0" dirty="0">
                          <a:ln>
                            <a:noFill/>
                          </a:ln>
                          <a:solidFill>
                            <a:srgbClr val="000000"/>
                          </a:solidFill>
                          <a:effectLst/>
                          <a:latin typeface="Calibri" charset="0"/>
                          <a:ea typeface="ＭＳ Ｐゴシック" charset="-128"/>
                        </a:rPr>
                        <a:t>not allowed</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mr-IN" altLang="en-US" sz="1400" b="0" i="0" u="none" strike="noStrike" cap="none" normalizeH="0" baseline="0" dirty="0">
                          <a:ln>
                            <a:noFill/>
                          </a:ln>
                          <a:solidFill>
                            <a:srgbClr val="000000"/>
                          </a:solidFill>
                          <a:effectLst/>
                          <a:latin typeface="Calibri" charset="0"/>
                          <a:ea typeface="ＭＳ Ｐゴシック" charset="-128"/>
                        </a:rPr>
                        <a:t>…</a:t>
                      </a:r>
                      <a:endParaRPr kumimoji="0" lang="en-US" altLang="x-none" sz="1400" b="0" i="0" u="none" strike="noStrike" cap="none" normalizeH="0" baseline="0" dirty="0">
                        <a:ln>
                          <a:noFill/>
                        </a:ln>
                        <a:solidFill>
                          <a:srgbClr val="000000"/>
                        </a:solidFill>
                        <a:effectLst/>
                        <a:latin typeface="Calibri" charset="0"/>
                        <a:ea typeface="ＭＳ Ｐゴシック" charset="-128"/>
                      </a:endParaRP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rgbClr val="000000"/>
                          </a:solidFill>
                          <a:effectLst/>
                          <a:latin typeface="Calibri" charset="0"/>
                          <a:ea typeface="ＭＳ Ｐゴシック" charset="-128"/>
                        </a:rPr>
                        <a:t>Verbs of motion: </a:t>
                      </a:r>
                      <a:r>
                        <a:rPr kumimoji="0" lang="en-US" altLang="x-none" sz="1400" b="0" i="1" u="none" strike="noStrike" cap="none" normalizeH="0" baseline="0" dirty="0" err="1">
                          <a:ln>
                            <a:noFill/>
                          </a:ln>
                          <a:solidFill>
                            <a:srgbClr val="000000"/>
                          </a:solidFill>
                          <a:effectLst/>
                          <a:latin typeface="Calibri" charset="0"/>
                          <a:ea typeface="ＭＳ Ｐゴシック" charset="-128"/>
                        </a:rPr>
                        <a:t>pojti</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go</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etc.</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rgbClr val="000000"/>
                          </a:solidFill>
                          <a:effectLst/>
                          <a:latin typeface="Calibri" charset="0"/>
                          <a:ea typeface="ＭＳ Ｐゴシック" charset="-128"/>
                        </a:rPr>
                        <a:t>Others: </a:t>
                      </a:r>
                      <a:r>
                        <a:rPr kumimoji="0" lang="en-US" altLang="x-none" sz="1400" b="0" i="1" u="none" strike="noStrike" cap="none" normalizeH="0" baseline="0" dirty="0" err="1">
                          <a:ln>
                            <a:noFill/>
                          </a:ln>
                          <a:solidFill>
                            <a:srgbClr val="000000"/>
                          </a:solidFill>
                          <a:effectLst/>
                          <a:latin typeface="Calibri" charset="0"/>
                          <a:ea typeface="ＭＳ Ｐゴシック" charset="-128"/>
                        </a:rPr>
                        <a:t>učit</a:t>
                      </a:r>
                      <a:r>
                        <a:rPr kumimoji="0" lang="en-US" altLang="en-US" sz="1400" b="0" i="1" u="none" strike="noStrike" cap="none" normalizeH="0" baseline="0" dirty="0" err="1">
                          <a:ln>
                            <a:noFill/>
                          </a:ln>
                          <a:solidFill>
                            <a:srgbClr val="000000"/>
                          </a:solidFill>
                          <a:effectLst/>
                          <a:latin typeface="Calibri" charset="0"/>
                          <a:ea typeface="ＭＳ Ｐゴシック" charset="-128"/>
                        </a:rPr>
                        <a:t>’</a:t>
                      </a:r>
                      <a:r>
                        <a:rPr kumimoji="0" lang="en-US" altLang="x-none" sz="1400" b="0" i="1" u="none" strike="noStrike" cap="none" normalizeH="0" baseline="0" dirty="0" err="1">
                          <a:ln>
                            <a:noFill/>
                          </a:ln>
                          <a:solidFill>
                            <a:srgbClr val="000000"/>
                          </a:solidFill>
                          <a:effectLst/>
                          <a:latin typeface="Calibri" charset="0"/>
                          <a:ea typeface="ＭＳ Ｐゴシック" charset="-128"/>
                        </a:rPr>
                        <a:t>sja</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learn</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umet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know how</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ljubit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love</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mr-IN" altLang="en-US" sz="1400" b="0" i="0" u="none" strike="noStrike" cap="none" normalizeH="0" baseline="0" dirty="0">
                          <a:ln>
                            <a:noFill/>
                          </a:ln>
                          <a:solidFill>
                            <a:srgbClr val="000000"/>
                          </a:solidFill>
                          <a:effectLst/>
                          <a:latin typeface="Calibri" charset="0"/>
                          <a:ea typeface="ＭＳ Ｐゴシック" charset="-128"/>
                        </a:rPr>
                        <a:t>…</a:t>
                      </a:r>
                      <a:endParaRPr kumimoji="0" lang="en-US" altLang="x-none" sz="1400" b="0" i="0" u="none" strike="noStrike" cap="none" normalizeH="0" baseline="0" dirty="0">
                        <a:ln>
                          <a:noFill/>
                        </a:ln>
                        <a:solidFill>
                          <a:srgbClr val="000000"/>
                        </a:solidFill>
                        <a:effectLst/>
                        <a:latin typeface="Calibri" charset="0"/>
                        <a:ea typeface="ＭＳ Ｐゴシック" charset="-128"/>
                      </a:endParaRP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extLst>
                  <a:ext uri="{0D108BD9-81ED-4DB2-BD59-A6C34878D82A}">
                    <a16:rowId xmlns:a16="http://schemas.microsoft.com/office/drawing/2014/main" val="10002"/>
                  </a:ext>
                </a:extLst>
              </a:tr>
            </a:tbl>
          </a:graphicData>
        </a:graphic>
      </p:graphicFrame>
      <p:sp>
        <p:nvSpPr>
          <p:cNvPr id="5" name="TextBox 4"/>
          <p:cNvSpPr txBox="1"/>
          <p:nvPr/>
        </p:nvSpPr>
        <p:spPr>
          <a:xfrm>
            <a:off x="265797" y="1244701"/>
            <a:ext cx="2211893" cy="3467616"/>
          </a:xfrm>
          <a:prstGeom prst="rect">
            <a:avLst/>
          </a:prstGeom>
          <a:noFill/>
        </p:spPr>
        <p:txBody>
          <a:bodyPr wrap="square" rtlCol="0">
            <a:spAutoFit/>
          </a:bodyPr>
          <a:lstStyle/>
          <a:p>
            <a:pPr marL="257175" indent="-257175">
              <a:spcBef>
                <a:spcPts val="75"/>
              </a:spcBef>
              <a:spcAft>
                <a:spcPts val="75"/>
              </a:spcAft>
              <a:buFont typeface="Arial" charset="0"/>
              <a:buChar char="•"/>
            </a:pPr>
            <a:r>
              <a:rPr lang="en-US" dirty="0"/>
              <a:t>Certain lexical “triggers” are known to determine aspect</a:t>
            </a:r>
          </a:p>
          <a:p>
            <a:pPr marL="257175" indent="-257175">
              <a:spcBef>
                <a:spcPts val="75"/>
              </a:spcBef>
              <a:spcAft>
                <a:spcPts val="75"/>
              </a:spcAft>
              <a:buFont typeface="Arial" charset="0"/>
              <a:buChar char="•"/>
            </a:pPr>
            <a:r>
              <a:rPr lang="en-US" dirty="0"/>
              <a:t>BUT: How often are these triggers available?</a:t>
            </a:r>
          </a:p>
          <a:p>
            <a:pPr marL="257175" indent="-257175">
              <a:spcBef>
                <a:spcPts val="75"/>
              </a:spcBef>
              <a:spcAft>
                <a:spcPts val="75"/>
              </a:spcAft>
              <a:buFont typeface="Arial" charset="0"/>
              <a:buChar char="•"/>
            </a:pPr>
            <a:r>
              <a:rPr lang="en-US" dirty="0"/>
              <a:t>In other words, </a:t>
            </a:r>
            <a:r>
              <a:rPr lang="en-US" b="1" dirty="0"/>
              <a:t>what percentage</a:t>
            </a:r>
            <a:r>
              <a:rPr lang="en-US" dirty="0"/>
              <a:t> of verbs appear in collocation with triggers?</a:t>
            </a:r>
          </a:p>
        </p:txBody>
      </p:sp>
    </p:spTree>
    <p:extLst>
      <p:ext uri="{BB962C8B-B14F-4D97-AF65-F5344CB8AC3E}">
        <p14:creationId xmlns:p14="http://schemas.microsoft.com/office/powerpoint/2010/main" val="2345740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motivated this experiment</a:t>
            </a:r>
          </a:p>
        </p:txBody>
      </p:sp>
      <p:graphicFrame>
        <p:nvGraphicFramePr>
          <p:cNvPr id="4" name="Content Placeholder 4"/>
          <p:cNvGraphicFramePr>
            <a:graphicFrameLocks noGrp="1"/>
          </p:cNvGraphicFramePr>
          <p:nvPr>
            <p:ph idx="1"/>
            <p:extLst/>
          </p:nvPr>
        </p:nvGraphicFramePr>
        <p:xfrm>
          <a:off x="2477691" y="1244701"/>
          <a:ext cx="6666310" cy="3757156"/>
        </p:xfrm>
        <a:graphic>
          <a:graphicData uri="http://schemas.openxmlformats.org/drawingml/2006/table">
            <a:tbl>
              <a:tblPr/>
              <a:tblGrid>
                <a:gridCol w="1206103">
                  <a:extLst>
                    <a:ext uri="{9D8B030D-6E8A-4147-A177-3AD203B41FA5}">
                      <a16:colId xmlns:a16="http://schemas.microsoft.com/office/drawing/2014/main" val="20000"/>
                    </a:ext>
                  </a:extLst>
                </a:gridCol>
                <a:gridCol w="3334523">
                  <a:extLst>
                    <a:ext uri="{9D8B030D-6E8A-4147-A177-3AD203B41FA5}">
                      <a16:colId xmlns:a16="http://schemas.microsoft.com/office/drawing/2014/main" val="20001"/>
                    </a:ext>
                  </a:extLst>
                </a:gridCol>
                <a:gridCol w="2125684">
                  <a:extLst>
                    <a:ext uri="{9D8B030D-6E8A-4147-A177-3AD203B41FA5}">
                      <a16:colId xmlns:a16="http://schemas.microsoft.com/office/drawing/2014/main" val="20002"/>
                    </a:ext>
                  </a:extLst>
                </a:gridCol>
              </a:tblGrid>
              <a:tr h="278606">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x-none" sz="1400" b="1" i="0" u="none" strike="noStrike" cap="none" normalizeH="0" baseline="0" dirty="0">
                        <a:ln>
                          <a:noFill/>
                        </a:ln>
                        <a:solidFill>
                          <a:srgbClr val="FFFFFF"/>
                        </a:solidFill>
                        <a:effectLst/>
                        <a:latin typeface="Calibri" charset="0"/>
                        <a:ea typeface="ＭＳ Ｐゴシック" charset="-128"/>
                      </a:endParaRP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dirty="0">
                          <a:ln>
                            <a:noFill/>
                          </a:ln>
                          <a:solidFill>
                            <a:srgbClr val="FFFFFF"/>
                          </a:solidFill>
                          <a:effectLst/>
                          <a:latin typeface="Calibri" charset="0"/>
                          <a:ea typeface="ＭＳ Ｐゴシック" charset="-128"/>
                        </a:rPr>
                        <a:t>Adverbials as triggers</a:t>
                      </a: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dirty="0">
                          <a:ln>
                            <a:noFill/>
                          </a:ln>
                          <a:solidFill>
                            <a:srgbClr val="FFFFFF"/>
                          </a:solidFill>
                          <a:effectLst/>
                          <a:latin typeface="Calibri" charset="0"/>
                          <a:ea typeface="ＭＳ Ｐゴシック" charset="-128"/>
                        </a:rPr>
                        <a:t>Verbs as triggers</a:t>
                      </a: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303735">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600" b="1" i="0" u="none" strike="noStrike" cap="none" normalizeH="0" baseline="0" dirty="0">
                          <a:ln>
                            <a:noFill/>
                          </a:ln>
                          <a:solidFill>
                            <a:schemeClr val="accent6"/>
                          </a:solidFill>
                          <a:effectLst/>
                          <a:latin typeface="Calibri" charset="0"/>
                          <a:ea typeface="ＭＳ Ｐゴシック" charset="-128"/>
                        </a:rPr>
                        <a:t>Perfective</a:t>
                      </a: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0" i="1" u="none" strike="noStrike" cap="none" normalizeH="0" baseline="0" dirty="0" err="1">
                          <a:ln>
                            <a:noFill/>
                          </a:ln>
                          <a:solidFill>
                            <a:srgbClr val="000000"/>
                          </a:solidFill>
                          <a:effectLst/>
                          <a:latin typeface="Calibri" charset="0"/>
                          <a:ea typeface="ＭＳ Ｐゴシック" charset="-128"/>
                        </a:rPr>
                        <a:t>nakonec</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finally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0" i="1" u="none" strike="noStrike" cap="none" normalizeH="0" baseline="0" dirty="0" err="1">
                          <a:ln>
                            <a:noFill/>
                          </a:ln>
                          <a:solidFill>
                            <a:srgbClr val="000000"/>
                          </a:solidFill>
                          <a:effectLst/>
                          <a:latin typeface="Calibri" charset="0"/>
                          <a:ea typeface="ＭＳ Ｐゴシック" charset="-128"/>
                        </a:rPr>
                        <a:t>vnezapno</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suddenly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srazu</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immediately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čut</a:t>
                      </a:r>
                      <a:r>
                        <a:rPr kumimoji="0" lang="en-US" altLang="en-US" sz="1400" b="0" i="1" u="none" strike="noStrike" cap="none" normalizeH="0" baseline="0" dirty="0">
                          <a:ln>
                            <a:noFill/>
                          </a:ln>
                          <a:solidFill>
                            <a:srgbClr val="000000"/>
                          </a:solidFill>
                          <a:effectLst/>
                          <a:latin typeface="Calibri" charset="0"/>
                          <a:ea typeface="ＭＳ Ｐゴシック" charset="-128"/>
                        </a:rPr>
                        <a:t>’</a:t>
                      </a:r>
                      <a:r>
                        <a:rPr kumimoji="0" lang="en-US" altLang="x-none" sz="1400" b="0" i="1" u="none" strike="noStrike" cap="none" normalizeH="0" baseline="0" dirty="0">
                          <a:ln>
                            <a:noFill/>
                          </a:ln>
                          <a:solidFill>
                            <a:srgbClr val="000000"/>
                          </a:solidFill>
                          <a:effectLst/>
                          <a:latin typeface="Calibri" charset="0"/>
                          <a:ea typeface="ＭＳ Ｐゴシック" charset="-128"/>
                        </a:rPr>
                        <a:t> ne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nearly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vdrug</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suddenly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uže</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already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neožidanno</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unexpectedly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sovsem</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completely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za</a:t>
                      </a:r>
                      <a:r>
                        <a:rPr kumimoji="0" lang="en-US" altLang="x-none" sz="1400" b="0" i="1" u="none" strike="noStrike" cap="none" normalizeH="0" baseline="0" dirty="0">
                          <a:ln>
                            <a:noFill/>
                          </a:ln>
                          <a:solidFill>
                            <a:srgbClr val="000000"/>
                          </a:solidFill>
                          <a:effectLst/>
                          <a:latin typeface="Calibri" charset="0"/>
                          <a:ea typeface="ＭＳ Ｐゴシック" charset="-128"/>
                        </a:rPr>
                        <a:t> tri </a:t>
                      </a:r>
                      <a:r>
                        <a:rPr kumimoji="0" lang="en-US" altLang="x-none" sz="1400" b="0" i="1" u="none" strike="noStrike" cap="none" normalizeH="0" baseline="0" dirty="0" err="1">
                          <a:ln>
                            <a:noFill/>
                          </a:ln>
                          <a:solidFill>
                            <a:srgbClr val="000000"/>
                          </a:solidFill>
                          <a:effectLst/>
                          <a:latin typeface="Calibri" charset="0"/>
                          <a:ea typeface="ＭＳ Ｐゴシック" charset="-128"/>
                        </a:rPr>
                        <a:t>časa</a:t>
                      </a:r>
                      <a:r>
                        <a:rPr kumimoji="0" lang="en-US" altLang="x-none" sz="1400" b="0" i="1"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in three hours</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mr-IN" altLang="en-US" sz="1400" b="0" i="0" u="none" strike="noStrike" cap="none" normalizeH="0" baseline="0" dirty="0">
                          <a:ln>
                            <a:noFill/>
                          </a:ln>
                          <a:solidFill>
                            <a:srgbClr val="000000"/>
                          </a:solidFill>
                          <a:effectLst/>
                          <a:latin typeface="Calibri" charset="0"/>
                          <a:ea typeface="ＭＳ Ｐゴシック" charset="-128"/>
                        </a:rPr>
                        <a:t>…</a:t>
                      </a:r>
                      <a:endParaRPr kumimoji="0" lang="en-US" altLang="x-none" sz="1400" b="0" i="0" u="none" strike="noStrike" cap="none" normalizeH="0" baseline="0" dirty="0">
                        <a:ln>
                          <a:noFill/>
                        </a:ln>
                        <a:solidFill>
                          <a:srgbClr val="000000"/>
                        </a:solidFill>
                        <a:effectLst/>
                        <a:latin typeface="Calibri" charset="0"/>
                        <a:ea typeface="ＭＳ Ｐゴシック" charset="-128"/>
                      </a:endParaRP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0" i="1" u="none" strike="noStrike" cap="none" normalizeH="0" baseline="0" dirty="0" err="1">
                          <a:ln>
                            <a:noFill/>
                          </a:ln>
                          <a:solidFill>
                            <a:srgbClr val="000000"/>
                          </a:solidFill>
                          <a:effectLst/>
                          <a:latin typeface="Calibri" charset="0"/>
                          <a:ea typeface="ＭＳ Ｐゴシック" charset="-128"/>
                        </a:rPr>
                        <a:t>zabyt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forget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ostat</a:t>
                      </a:r>
                      <a:r>
                        <a:rPr kumimoji="0" lang="en-US" altLang="en-US" sz="1400" b="0" i="1" u="none" strike="noStrike" cap="none" normalizeH="0" baseline="0" dirty="0" err="1">
                          <a:ln>
                            <a:noFill/>
                          </a:ln>
                          <a:solidFill>
                            <a:srgbClr val="000000"/>
                          </a:solidFill>
                          <a:effectLst/>
                          <a:latin typeface="Calibri" charset="0"/>
                          <a:ea typeface="ＭＳ Ｐゴシック" charset="-128"/>
                        </a:rPr>
                        <a:t>’</a:t>
                      </a:r>
                      <a:r>
                        <a:rPr kumimoji="0" lang="en-US" altLang="x-none" sz="1400" b="0" i="1" u="none" strike="noStrike" cap="none" normalizeH="0" baseline="0" dirty="0" err="1">
                          <a:ln>
                            <a:noFill/>
                          </a:ln>
                          <a:solidFill>
                            <a:srgbClr val="000000"/>
                          </a:solidFill>
                          <a:effectLst/>
                          <a:latin typeface="Calibri" charset="0"/>
                          <a:ea typeface="ＭＳ Ｐゴシック" charset="-128"/>
                        </a:rPr>
                        <a:t>sja</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remain</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rešit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decide</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udat</a:t>
                      </a:r>
                      <a:r>
                        <a:rPr kumimoji="0" lang="en-US" altLang="en-US" sz="1400" b="0" i="1" u="none" strike="noStrike" cap="none" normalizeH="0" baseline="0" dirty="0" err="1">
                          <a:ln>
                            <a:noFill/>
                          </a:ln>
                          <a:solidFill>
                            <a:srgbClr val="000000"/>
                          </a:solidFill>
                          <a:effectLst/>
                          <a:latin typeface="Calibri" charset="0"/>
                          <a:ea typeface="ＭＳ Ｐゴシック" charset="-128"/>
                        </a:rPr>
                        <a:t>’</a:t>
                      </a:r>
                      <a:r>
                        <a:rPr kumimoji="0" lang="en-US" altLang="x-none" sz="1400" b="0" i="1" u="none" strike="noStrike" cap="none" normalizeH="0" baseline="0" dirty="0" err="1">
                          <a:ln>
                            <a:noFill/>
                          </a:ln>
                          <a:solidFill>
                            <a:srgbClr val="000000"/>
                          </a:solidFill>
                          <a:effectLst/>
                          <a:latin typeface="Calibri" charset="0"/>
                          <a:ea typeface="ＭＳ Ｐゴシック" charset="-128"/>
                        </a:rPr>
                        <a:t>sja</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succeed</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uspet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succeed</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spešit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hurry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mr-IN" altLang="en-US" sz="1400" b="0" i="0" u="none" strike="noStrike" cap="none" normalizeH="0" baseline="0" dirty="0">
                          <a:ln>
                            <a:noFill/>
                          </a:ln>
                          <a:solidFill>
                            <a:srgbClr val="000000"/>
                          </a:solidFill>
                          <a:effectLst/>
                          <a:latin typeface="Calibri" charset="0"/>
                          <a:ea typeface="ＭＳ Ｐゴシック" charset="-128"/>
                        </a:rPr>
                        <a:t>…</a:t>
                      </a:r>
                      <a:endParaRPr kumimoji="0" lang="en-US" altLang="x-none" sz="1400" b="0" i="0" u="none" strike="noStrike" cap="none" normalizeH="0" baseline="0" dirty="0">
                        <a:ln>
                          <a:noFill/>
                        </a:ln>
                        <a:solidFill>
                          <a:srgbClr val="000000"/>
                        </a:solidFill>
                        <a:effectLst/>
                        <a:latin typeface="Calibri" charset="0"/>
                        <a:ea typeface="ＭＳ Ｐゴシック" charset="-128"/>
                      </a:endParaRP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extLst>
                  <a:ext uri="{0D108BD9-81ED-4DB2-BD59-A6C34878D82A}">
                    <a16:rowId xmlns:a16="http://schemas.microsoft.com/office/drawing/2014/main" val="10001"/>
                  </a:ext>
                </a:extLst>
              </a:tr>
              <a:tr h="2126456">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600" b="1" i="0" u="none" strike="noStrike" cap="none" normalizeH="0" baseline="0" dirty="0">
                          <a:ln>
                            <a:noFill/>
                          </a:ln>
                          <a:solidFill>
                            <a:srgbClr val="7030A0"/>
                          </a:solidFill>
                          <a:effectLst/>
                          <a:latin typeface="Calibri" charset="0"/>
                          <a:ea typeface="ＭＳ Ｐゴシック" charset="-128"/>
                        </a:rPr>
                        <a:t>Imperfective</a:t>
                      </a: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b-NO" altLang="x-none" sz="1400" b="0" i="1" u="none" strike="noStrike" cap="none" normalizeH="0" baseline="0" dirty="0" err="1">
                          <a:ln>
                            <a:noFill/>
                          </a:ln>
                          <a:solidFill>
                            <a:srgbClr val="000000"/>
                          </a:solidFill>
                          <a:effectLst/>
                          <a:latin typeface="Calibri" charset="0"/>
                          <a:ea typeface="ＭＳ Ｐゴシック" charset="-128"/>
                        </a:rPr>
                        <a:t>vsegda</a:t>
                      </a:r>
                      <a:r>
                        <a:rPr kumimoji="0" lang="nb-NO" altLang="x-none"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err="1">
                          <a:ln>
                            <a:noFill/>
                          </a:ln>
                          <a:solidFill>
                            <a:srgbClr val="000000"/>
                          </a:solidFill>
                          <a:effectLst/>
                          <a:latin typeface="Calibri" charset="0"/>
                          <a:ea typeface="ＭＳ Ｐゴシック" charset="-128"/>
                        </a:rPr>
                        <a:t>always</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často</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err="1">
                          <a:ln>
                            <a:noFill/>
                          </a:ln>
                          <a:solidFill>
                            <a:srgbClr val="000000"/>
                          </a:solidFill>
                          <a:effectLst/>
                          <a:latin typeface="Calibri" charset="0"/>
                          <a:ea typeface="ＭＳ Ｐゴシック" charset="-128"/>
                        </a:rPr>
                        <a:t>often</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inogda</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err="1">
                          <a:ln>
                            <a:noFill/>
                          </a:ln>
                          <a:solidFill>
                            <a:srgbClr val="000000"/>
                          </a:solidFill>
                          <a:effectLst/>
                          <a:latin typeface="Calibri" charset="0"/>
                          <a:ea typeface="ＭＳ Ｐゴシック" charset="-128"/>
                        </a:rPr>
                        <a:t>sometimes</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poka</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err="1">
                          <a:ln>
                            <a:noFill/>
                          </a:ln>
                          <a:solidFill>
                            <a:srgbClr val="000000"/>
                          </a:solidFill>
                          <a:effectLst/>
                          <a:latin typeface="Calibri" charset="0"/>
                          <a:ea typeface="ＭＳ Ｐゴシック" charset="-128"/>
                        </a:rPr>
                        <a:t>while</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postojanno</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err="1">
                          <a:ln>
                            <a:noFill/>
                          </a:ln>
                          <a:solidFill>
                            <a:srgbClr val="000000"/>
                          </a:solidFill>
                          <a:effectLst/>
                          <a:latin typeface="Calibri" charset="0"/>
                          <a:ea typeface="ＭＳ Ｐゴシック" charset="-128"/>
                        </a:rPr>
                        <a:t>continually</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obyčno</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err="1">
                          <a:ln>
                            <a:noFill/>
                          </a:ln>
                          <a:solidFill>
                            <a:srgbClr val="000000"/>
                          </a:solidFill>
                          <a:effectLst/>
                          <a:latin typeface="Calibri" charset="0"/>
                          <a:ea typeface="ＭＳ Ｐゴシック" charset="-128"/>
                        </a:rPr>
                        <a:t>usually</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dolgo</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for a </a:t>
                      </a:r>
                      <a:r>
                        <a:rPr kumimoji="0" lang="nb-NO" altLang="ja-JP" sz="1400" b="0" i="0" u="none" strike="noStrike" cap="none" normalizeH="0" baseline="0" dirty="0" err="1">
                          <a:ln>
                            <a:noFill/>
                          </a:ln>
                          <a:solidFill>
                            <a:srgbClr val="000000"/>
                          </a:solidFill>
                          <a:effectLst/>
                          <a:latin typeface="Calibri" charset="0"/>
                          <a:ea typeface="ＭＳ Ｐゴシック" charset="-128"/>
                        </a:rPr>
                        <a:t>long</a:t>
                      </a:r>
                      <a:r>
                        <a:rPr kumimoji="0" lang="nb-NO" altLang="ja-JP" sz="1400" b="0" i="0" u="none" strike="noStrike" cap="none" normalizeH="0" baseline="0" dirty="0">
                          <a:ln>
                            <a:noFill/>
                          </a:ln>
                          <a:solidFill>
                            <a:srgbClr val="000000"/>
                          </a:solidFill>
                          <a:effectLst/>
                          <a:latin typeface="Calibri" charset="0"/>
                          <a:ea typeface="ＭＳ Ｐゴシック" charset="-128"/>
                        </a:rPr>
                        <a:t> time</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každyj</a:t>
                      </a:r>
                      <a:r>
                        <a:rPr kumimoji="0" lang="nb-NO" altLang="ja-JP" sz="1400" b="0" i="1" u="none" strike="noStrike" cap="none" normalizeH="0" baseline="0" dirty="0">
                          <a:ln>
                            <a:noFill/>
                          </a:ln>
                          <a:solidFill>
                            <a:srgbClr val="000000"/>
                          </a:solidFill>
                          <a:effectLst/>
                          <a:latin typeface="Calibri" charset="0"/>
                          <a:ea typeface="ＭＳ Ｐゴシック" charset="-128"/>
                        </a:rPr>
                        <a:t> den</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err="1">
                          <a:ln>
                            <a:noFill/>
                          </a:ln>
                          <a:solidFill>
                            <a:srgbClr val="000000"/>
                          </a:solidFill>
                          <a:effectLst/>
                          <a:latin typeface="Calibri" charset="0"/>
                          <a:ea typeface="ＭＳ Ｐゴシック" charset="-128"/>
                        </a:rPr>
                        <a:t>every</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0" u="none" strike="noStrike" cap="none" normalizeH="0" baseline="0" dirty="0" err="1">
                          <a:ln>
                            <a:noFill/>
                          </a:ln>
                          <a:solidFill>
                            <a:srgbClr val="000000"/>
                          </a:solidFill>
                          <a:effectLst/>
                          <a:latin typeface="Calibri" charset="0"/>
                          <a:ea typeface="ＭＳ Ｐゴシック" charset="-128"/>
                        </a:rPr>
                        <a:t>day</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vse</a:t>
                      </a:r>
                      <a:r>
                        <a:rPr kumimoji="0" lang="nb-NO" altLang="ja-JP" sz="1400" b="0" i="1" u="none" strike="noStrike" cap="none" normalizeH="0" baseline="0" dirty="0">
                          <a:ln>
                            <a:noFill/>
                          </a:ln>
                          <a:solidFill>
                            <a:srgbClr val="000000"/>
                          </a:solidFill>
                          <a:effectLst/>
                          <a:latin typeface="Calibri" charset="0"/>
                          <a:ea typeface="ＭＳ Ｐゴシック" charset="-128"/>
                        </a:rPr>
                        <a:t> vremja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all </a:t>
                      </a:r>
                      <a:r>
                        <a:rPr kumimoji="0" lang="nb-NO" altLang="ja-JP" sz="1400" b="0" i="0" u="none" strike="noStrike" cap="none" normalizeH="0" baseline="0" dirty="0" err="1">
                          <a:ln>
                            <a:noFill/>
                          </a:ln>
                          <a:solidFill>
                            <a:srgbClr val="000000"/>
                          </a:solidFill>
                          <a:effectLst/>
                          <a:latin typeface="Calibri" charset="0"/>
                          <a:ea typeface="ＭＳ Ｐゴシック" charset="-128"/>
                        </a:rPr>
                        <a:t>the</a:t>
                      </a:r>
                      <a:r>
                        <a:rPr kumimoji="0" lang="nb-NO" altLang="ja-JP" sz="1400" b="0" i="0" u="none" strike="noStrike" cap="none" normalizeH="0" baseline="0" dirty="0">
                          <a:ln>
                            <a:noFill/>
                          </a:ln>
                          <a:solidFill>
                            <a:srgbClr val="000000"/>
                          </a:solidFill>
                          <a:effectLst/>
                          <a:latin typeface="Calibri" charset="0"/>
                          <a:ea typeface="ＭＳ Ｐゴシック" charset="-128"/>
                        </a:rPr>
                        <a:t> time</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en-US" altLang="ja-JP" sz="1400" b="0" i="1" u="none" strike="noStrike" cap="none" normalizeH="0" baseline="0" dirty="0">
                          <a:ln>
                            <a:noFill/>
                          </a:ln>
                          <a:solidFill>
                            <a:srgbClr val="000000"/>
                          </a:solidFill>
                          <a:effectLst/>
                          <a:latin typeface="Calibri" charset="0"/>
                          <a:ea typeface="ＭＳ Ｐゴシック" charset="-128"/>
                        </a:rPr>
                        <a:t>tri </a:t>
                      </a:r>
                      <a:r>
                        <a:rPr kumimoji="0" lang="en-US" altLang="ja-JP" sz="1400" b="0" i="1" u="none" strike="noStrike" cap="none" normalizeH="0" baseline="0" dirty="0" err="1">
                          <a:ln>
                            <a:noFill/>
                          </a:ln>
                          <a:solidFill>
                            <a:srgbClr val="000000"/>
                          </a:solidFill>
                          <a:effectLst/>
                          <a:latin typeface="Calibri" charset="0"/>
                          <a:ea typeface="ＭＳ Ｐゴシック" charset="-128"/>
                        </a:rPr>
                        <a:t>časa</a:t>
                      </a:r>
                      <a:r>
                        <a:rPr kumimoji="0" lang="en-US" altLang="ja-JP" sz="1400" b="0" i="1"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ja-JP" sz="1400" b="0" i="0" u="none" strike="noStrike" cap="none" normalizeH="0" baseline="0" dirty="0">
                          <a:ln>
                            <a:noFill/>
                          </a:ln>
                          <a:solidFill>
                            <a:srgbClr val="000000"/>
                          </a:solidFill>
                          <a:effectLst/>
                          <a:latin typeface="Calibri" charset="0"/>
                          <a:ea typeface="ＭＳ Ｐゴシック" charset="-128"/>
                        </a:rPr>
                        <a:t>for three hours</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mr-IN" altLang="en-US" sz="1400" b="0" i="0" u="none" strike="noStrike" cap="none" normalizeH="0" baseline="0" dirty="0">
                          <a:ln>
                            <a:noFill/>
                          </a:ln>
                          <a:solidFill>
                            <a:srgbClr val="000000"/>
                          </a:solidFill>
                          <a:effectLst/>
                          <a:latin typeface="Calibri" charset="0"/>
                          <a:ea typeface="ＭＳ Ｐゴシック" charset="-128"/>
                        </a:rPr>
                        <a:t>…</a:t>
                      </a:r>
                      <a:endParaRPr kumimoji="0" lang="en-US" altLang="ja-JP" sz="1400" b="0" i="0" u="none" strike="noStrike" cap="none" normalizeH="0" baseline="0" dirty="0">
                        <a:ln>
                          <a:noFill/>
                        </a:ln>
                        <a:solidFill>
                          <a:srgbClr val="000000"/>
                        </a:solidFill>
                        <a:effectLst/>
                        <a:latin typeface="Calibri"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rgbClr val="000000"/>
                          </a:solidFill>
                          <a:effectLst/>
                          <a:latin typeface="Calibri" charset="0"/>
                          <a:ea typeface="ＭＳ Ｐゴシック" charset="-128"/>
                        </a:rPr>
                        <a:t>categorical negation: </a:t>
                      </a:r>
                      <a:r>
                        <a:rPr kumimoji="0" lang="en-US" altLang="x-none" sz="1400" b="0" i="1" u="none" strike="noStrike" cap="none" normalizeH="0" baseline="0" dirty="0">
                          <a:ln>
                            <a:noFill/>
                          </a:ln>
                          <a:solidFill>
                            <a:srgbClr val="000000"/>
                          </a:solidFill>
                          <a:effectLst/>
                          <a:latin typeface="Calibri" charset="0"/>
                          <a:ea typeface="ＭＳ Ｐゴシック" charset="-128"/>
                        </a:rPr>
                        <a:t>ne </a:t>
                      </a:r>
                      <a:r>
                        <a:rPr kumimoji="0" lang="en-US" altLang="x-none" sz="1400" b="0" i="1" u="none" strike="noStrike" cap="none" normalizeH="0" baseline="0" dirty="0" err="1">
                          <a:ln>
                            <a:noFill/>
                          </a:ln>
                          <a:solidFill>
                            <a:srgbClr val="000000"/>
                          </a:solidFill>
                          <a:effectLst/>
                          <a:latin typeface="Calibri" charset="0"/>
                          <a:ea typeface="ＭＳ Ｐゴシック" charset="-128"/>
                        </a:rPr>
                        <a:t>nado</a:t>
                      </a:r>
                      <a:r>
                        <a:rPr kumimoji="0" lang="en-US" altLang="x-none" sz="1400" b="0" i="1"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should not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a:ln>
                            <a:noFill/>
                          </a:ln>
                          <a:solidFill>
                            <a:srgbClr val="000000"/>
                          </a:solidFill>
                          <a:effectLst/>
                          <a:latin typeface="Calibri" charset="0"/>
                          <a:ea typeface="ＭＳ Ｐゴシック" charset="-128"/>
                        </a:rPr>
                        <a:t>ne </a:t>
                      </a:r>
                      <a:r>
                        <a:rPr kumimoji="0" lang="en-US" altLang="x-none" sz="1400" b="0" i="1" u="none" strike="noStrike" cap="none" normalizeH="0" baseline="0" dirty="0" err="1">
                          <a:ln>
                            <a:noFill/>
                          </a:ln>
                          <a:solidFill>
                            <a:srgbClr val="000000"/>
                          </a:solidFill>
                          <a:effectLst/>
                          <a:latin typeface="Calibri" charset="0"/>
                          <a:ea typeface="ＭＳ Ｐゴシック" charset="-128"/>
                        </a:rPr>
                        <a:t>stoit</a:t>
                      </a:r>
                      <a:r>
                        <a:rPr kumimoji="0" lang="en-US" altLang="x-none" sz="1400" b="0" i="1"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not worth</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ja-JP" sz="1400" b="0" i="1" u="none" strike="noStrike" cap="none" normalizeH="0" baseline="0" dirty="0">
                          <a:ln>
                            <a:noFill/>
                          </a:ln>
                          <a:solidFill>
                            <a:srgbClr val="000000"/>
                          </a:solidFill>
                          <a:effectLst/>
                          <a:latin typeface="Calibri" charset="0"/>
                          <a:ea typeface="ＭＳ Ｐゴシック" charset="-128"/>
                        </a:rPr>
                        <a:t>, ne </a:t>
                      </a:r>
                      <a:r>
                        <a:rPr kumimoji="0" lang="en-US" altLang="ja-JP" sz="1400" b="0" i="1" u="none" strike="noStrike" cap="none" normalizeH="0" baseline="0" dirty="0" err="1">
                          <a:ln>
                            <a:noFill/>
                          </a:ln>
                          <a:solidFill>
                            <a:srgbClr val="000000"/>
                          </a:solidFill>
                          <a:effectLst/>
                          <a:latin typeface="Calibri" charset="0"/>
                          <a:ea typeface="ＭＳ Ｐゴシック" charset="-128"/>
                        </a:rPr>
                        <a:t>razrešaetsja</a:t>
                      </a:r>
                      <a:r>
                        <a:rPr kumimoji="0" lang="en-US" altLang="ja-JP"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ja-JP" sz="1400" b="0" i="0" u="none" strike="noStrike" cap="none" normalizeH="0" baseline="0" dirty="0">
                          <a:ln>
                            <a:noFill/>
                          </a:ln>
                          <a:solidFill>
                            <a:srgbClr val="000000"/>
                          </a:solidFill>
                          <a:effectLst/>
                          <a:latin typeface="Calibri" charset="0"/>
                          <a:ea typeface="ＭＳ Ｐゴシック" charset="-128"/>
                        </a:rPr>
                        <a:t>not allowed</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mr-IN" altLang="en-US" sz="1400" b="0" i="0" u="none" strike="noStrike" cap="none" normalizeH="0" baseline="0" dirty="0">
                          <a:ln>
                            <a:noFill/>
                          </a:ln>
                          <a:solidFill>
                            <a:srgbClr val="000000"/>
                          </a:solidFill>
                          <a:effectLst/>
                          <a:latin typeface="Calibri" charset="0"/>
                          <a:ea typeface="ＭＳ Ｐゴシック" charset="-128"/>
                        </a:rPr>
                        <a:t>…</a:t>
                      </a:r>
                      <a:endParaRPr kumimoji="0" lang="en-US" altLang="x-none" sz="1400" b="0" i="0" u="none" strike="noStrike" cap="none" normalizeH="0" baseline="0" dirty="0">
                        <a:ln>
                          <a:noFill/>
                        </a:ln>
                        <a:solidFill>
                          <a:srgbClr val="000000"/>
                        </a:solidFill>
                        <a:effectLst/>
                        <a:latin typeface="Calibri" charset="0"/>
                        <a:ea typeface="ＭＳ Ｐゴシック" charset="-128"/>
                      </a:endParaRP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rgbClr val="000000"/>
                          </a:solidFill>
                          <a:effectLst/>
                          <a:latin typeface="Calibri" charset="0"/>
                          <a:ea typeface="ＭＳ Ｐゴシック" charset="-128"/>
                        </a:rPr>
                        <a:t>Verbs of motion: </a:t>
                      </a:r>
                      <a:r>
                        <a:rPr kumimoji="0" lang="en-US" altLang="x-none" sz="1400" b="0" i="1" u="none" strike="noStrike" cap="none" normalizeH="0" baseline="0" dirty="0" err="1">
                          <a:ln>
                            <a:noFill/>
                          </a:ln>
                          <a:solidFill>
                            <a:srgbClr val="000000"/>
                          </a:solidFill>
                          <a:effectLst/>
                          <a:latin typeface="Calibri" charset="0"/>
                          <a:ea typeface="ＭＳ Ｐゴシック" charset="-128"/>
                        </a:rPr>
                        <a:t>pojti</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go</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etc.</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rgbClr val="000000"/>
                          </a:solidFill>
                          <a:effectLst/>
                          <a:latin typeface="Calibri" charset="0"/>
                          <a:ea typeface="ＭＳ Ｐゴシック" charset="-128"/>
                        </a:rPr>
                        <a:t>Others: </a:t>
                      </a:r>
                      <a:r>
                        <a:rPr kumimoji="0" lang="en-US" altLang="x-none" sz="1400" b="0" i="1" u="none" strike="noStrike" cap="none" normalizeH="0" baseline="0" dirty="0" err="1">
                          <a:ln>
                            <a:noFill/>
                          </a:ln>
                          <a:solidFill>
                            <a:srgbClr val="000000"/>
                          </a:solidFill>
                          <a:effectLst/>
                          <a:latin typeface="Calibri" charset="0"/>
                          <a:ea typeface="ＭＳ Ｐゴシック" charset="-128"/>
                        </a:rPr>
                        <a:t>učit</a:t>
                      </a:r>
                      <a:r>
                        <a:rPr kumimoji="0" lang="en-US" altLang="en-US" sz="1400" b="0" i="1" u="none" strike="noStrike" cap="none" normalizeH="0" baseline="0" dirty="0" err="1">
                          <a:ln>
                            <a:noFill/>
                          </a:ln>
                          <a:solidFill>
                            <a:srgbClr val="000000"/>
                          </a:solidFill>
                          <a:effectLst/>
                          <a:latin typeface="Calibri" charset="0"/>
                          <a:ea typeface="ＭＳ Ｐゴシック" charset="-128"/>
                        </a:rPr>
                        <a:t>’</a:t>
                      </a:r>
                      <a:r>
                        <a:rPr kumimoji="0" lang="en-US" altLang="x-none" sz="1400" b="0" i="1" u="none" strike="noStrike" cap="none" normalizeH="0" baseline="0" dirty="0" err="1">
                          <a:ln>
                            <a:noFill/>
                          </a:ln>
                          <a:solidFill>
                            <a:srgbClr val="000000"/>
                          </a:solidFill>
                          <a:effectLst/>
                          <a:latin typeface="Calibri" charset="0"/>
                          <a:ea typeface="ＭＳ Ｐゴシック" charset="-128"/>
                        </a:rPr>
                        <a:t>sja</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learn</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umet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know how</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ljubit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love</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mr-IN" altLang="en-US" sz="1400" b="0" i="0" u="none" strike="noStrike" cap="none" normalizeH="0" baseline="0" dirty="0">
                          <a:ln>
                            <a:noFill/>
                          </a:ln>
                          <a:solidFill>
                            <a:srgbClr val="000000"/>
                          </a:solidFill>
                          <a:effectLst/>
                          <a:latin typeface="Calibri" charset="0"/>
                          <a:ea typeface="ＭＳ Ｐゴシック" charset="-128"/>
                        </a:rPr>
                        <a:t>…</a:t>
                      </a:r>
                      <a:endParaRPr kumimoji="0" lang="en-US" altLang="x-none" sz="1400" b="0" i="0" u="none" strike="noStrike" cap="none" normalizeH="0" baseline="0" dirty="0">
                        <a:ln>
                          <a:noFill/>
                        </a:ln>
                        <a:solidFill>
                          <a:srgbClr val="000000"/>
                        </a:solidFill>
                        <a:effectLst/>
                        <a:latin typeface="Calibri" charset="0"/>
                        <a:ea typeface="ＭＳ Ｐゴシック" charset="-128"/>
                      </a:endParaRP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extLst>
                  <a:ext uri="{0D108BD9-81ED-4DB2-BD59-A6C34878D82A}">
                    <a16:rowId xmlns:a16="http://schemas.microsoft.com/office/drawing/2014/main" val="10002"/>
                  </a:ext>
                </a:extLst>
              </a:tr>
            </a:tbl>
          </a:graphicData>
        </a:graphic>
      </p:graphicFrame>
      <p:sp>
        <p:nvSpPr>
          <p:cNvPr id="5" name="TextBox 4"/>
          <p:cNvSpPr txBox="1"/>
          <p:nvPr/>
        </p:nvSpPr>
        <p:spPr>
          <a:xfrm>
            <a:off x="265797" y="1244701"/>
            <a:ext cx="2211893" cy="3467616"/>
          </a:xfrm>
          <a:prstGeom prst="rect">
            <a:avLst/>
          </a:prstGeom>
          <a:noFill/>
        </p:spPr>
        <p:txBody>
          <a:bodyPr wrap="square" rtlCol="0">
            <a:spAutoFit/>
          </a:bodyPr>
          <a:lstStyle/>
          <a:p>
            <a:pPr marL="257175" indent="-257175">
              <a:spcBef>
                <a:spcPts val="75"/>
              </a:spcBef>
              <a:spcAft>
                <a:spcPts val="75"/>
              </a:spcAft>
              <a:buFont typeface="Arial" charset="0"/>
              <a:buChar char="•"/>
            </a:pPr>
            <a:r>
              <a:rPr lang="en-US" dirty="0"/>
              <a:t>Certain lexical “triggers” are known to determine aspect</a:t>
            </a:r>
          </a:p>
          <a:p>
            <a:pPr marL="257175" indent="-257175">
              <a:spcBef>
                <a:spcPts val="75"/>
              </a:spcBef>
              <a:spcAft>
                <a:spcPts val="75"/>
              </a:spcAft>
              <a:buFont typeface="Arial" charset="0"/>
              <a:buChar char="•"/>
            </a:pPr>
            <a:r>
              <a:rPr lang="en-US" dirty="0"/>
              <a:t>BUT: How often are these triggers available?</a:t>
            </a:r>
          </a:p>
          <a:p>
            <a:pPr marL="257175" indent="-257175">
              <a:spcBef>
                <a:spcPts val="75"/>
              </a:spcBef>
              <a:spcAft>
                <a:spcPts val="75"/>
              </a:spcAft>
              <a:buFont typeface="Arial" charset="0"/>
              <a:buChar char="•"/>
            </a:pPr>
            <a:r>
              <a:rPr lang="en-US" dirty="0"/>
              <a:t>In other words, </a:t>
            </a:r>
            <a:r>
              <a:rPr lang="en-US" b="1" dirty="0"/>
              <a:t>what percentage</a:t>
            </a:r>
            <a:r>
              <a:rPr lang="en-US" dirty="0"/>
              <a:t> of verbs appear in collocation with triggers?</a:t>
            </a:r>
          </a:p>
        </p:txBody>
      </p:sp>
      <p:pic>
        <p:nvPicPr>
          <p:cNvPr id="6" name="Picture 2" descr="http://blog.lubans.org/media/2/20130626-2percent.2jpg.jpg">
            <a:extLst>
              <a:ext uri="{FF2B5EF4-FFF2-40B4-BE49-F238E27FC236}">
                <a16:creationId xmlns:a16="http://schemas.microsoft.com/office/drawing/2014/main" id="{0B6A1F4C-FCBF-A74B-9FD1-5E8639457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0542" y="3785419"/>
            <a:ext cx="2634019" cy="1216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959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motivated this experiment</a:t>
            </a:r>
          </a:p>
        </p:txBody>
      </p:sp>
      <p:graphicFrame>
        <p:nvGraphicFramePr>
          <p:cNvPr id="4" name="Content Placeholder 4"/>
          <p:cNvGraphicFramePr>
            <a:graphicFrameLocks noGrp="1"/>
          </p:cNvGraphicFramePr>
          <p:nvPr>
            <p:ph idx="1"/>
            <p:extLst/>
          </p:nvPr>
        </p:nvGraphicFramePr>
        <p:xfrm>
          <a:off x="2477691" y="1244701"/>
          <a:ext cx="6666310" cy="3757156"/>
        </p:xfrm>
        <a:graphic>
          <a:graphicData uri="http://schemas.openxmlformats.org/drawingml/2006/table">
            <a:tbl>
              <a:tblPr/>
              <a:tblGrid>
                <a:gridCol w="1206103">
                  <a:extLst>
                    <a:ext uri="{9D8B030D-6E8A-4147-A177-3AD203B41FA5}">
                      <a16:colId xmlns:a16="http://schemas.microsoft.com/office/drawing/2014/main" val="20000"/>
                    </a:ext>
                  </a:extLst>
                </a:gridCol>
                <a:gridCol w="3334523">
                  <a:extLst>
                    <a:ext uri="{9D8B030D-6E8A-4147-A177-3AD203B41FA5}">
                      <a16:colId xmlns:a16="http://schemas.microsoft.com/office/drawing/2014/main" val="20001"/>
                    </a:ext>
                  </a:extLst>
                </a:gridCol>
                <a:gridCol w="2125684">
                  <a:extLst>
                    <a:ext uri="{9D8B030D-6E8A-4147-A177-3AD203B41FA5}">
                      <a16:colId xmlns:a16="http://schemas.microsoft.com/office/drawing/2014/main" val="20002"/>
                    </a:ext>
                  </a:extLst>
                </a:gridCol>
              </a:tblGrid>
              <a:tr h="278606">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x-none" sz="1400" b="1" i="0" u="none" strike="noStrike" cap="none" normalizeH="0" baseline="0" dirty="0">
                        <a:ln>
                          <a:noFill/>
                        </a:ln>
                        <a:solidFill>
                          <a:srgbClr val="FFFFFF"/>
                        </a:solidFill>
                        <a:effectLst/>
                        <a:latin typeface="Calibri" charset="0"/>
                        <a:ea typeface="ＭＳ Ｐゴシック" charset="-128"/>
                      </a:endParaRP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dirty="0">
                          <a:ln>
                            <a:noFill/>
                          </a:ln>
                          <a:solidFill>
                            <a:srgbClr val="FFFFFF"/>
                          </a:solidFill>
                          <a:effectLst/>
                          <a:latin typeface="Calibri" charset="0"/>
                          <a:ea typeface="ＭＳ Ｐゴシック" charset="-128"/>
                        </a:rPr>
                        <a:t>Adverbials as triggers</a:t>
                      </a: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dirty="0">
                          <a:ln>
                            <a:noFill/>
                          </a:ln>
                          <a:solidFill>
                            <a:srgbClr val="FFFFFF"/>
                          </a:solidFill>
                          <a:effectLst/>
                          <a:latin typeface="Calibri" charset="0"/>
                          <a:ea typeface="ＭＳ Ｐゴシック" charset="-128"/>
                        </a:rPr>
                        <a:t>Verbs as triggers</a:t>
                      </a: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303735">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600" b="1" i="0" u="none" strike="noStrike" cap="none" normalizeH="0" baseline="0" dirty="0">
                          <a:ln>
                            <a:noFill/>
                          </a:ln>
                          <a:solidFill>
                            <a:schemeClr val="accent6"/>
                          </a:solidFill>
                          <a:effectLst/>
                          <a:latin typeface="Calibri" charset="0"/>
                          <a:ea typeface="ＭＳ Ｐゴシック" charset="-128"/>
                        </a:rPr>
                        <a:t>Perfective</a:t>
                      </a: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0" i="1" u="none" strike="noStrike" cap="none" normalizeH="0" baseline="0" dirty="0" err="1">
                          <a:ln>
                            <a:noFill/>
                          </a:ln>
                          <a:solidFill>
                            <a:srgbClr val="000000"/>
                          </a:solidFill>
                          <a:effectLst/>
                          <a:latin typeface="Calibri" charset="0"/>
                          <a:ea typeface="ＭＳ Ｐゴシック" charset="-128"/>
                        </a:rPr>
                        <a:t>nakonec</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finally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0" i="1" u="none" strike="noStrike" cap="none" normalizeH="0" baseline="0" dirty="0" err="1">
                          <a:ln>
                            <a:noFill/>
                          </a:ln>
                          <a:solidFill>
                            <a:srgbClr val="000000"/>
                          </a:solidFill>
                          <a:effectLst/>
                          <a:latin typeface="Calibri" charset="0"/>
                          <a:ea typeface="ＭＳ Ｐゴシック" charset="-128"/>
                        </a:rPr>
                        <a:t>vnezapno</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suddenly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srazu</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immediately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čut</a:t>
                      </a:r>
                      <a:r>
                        <a:rPr kumimoji="0" lang="en-US" altLang="en-US" sz="1400" b="0" i="1" u="none" strike="noStrike" cap="none" normalizeH="0" baseline="0" dirty="0">
                          <a:ln>
                            <a:noFill/>
                          </a:ln>
                          <a:solidFill>
                            <a:srgbClr val="000000"/>
                          </a:solidFill>
                          <a:effectLst/>
                          <a:latin typeface="Calibri" charset="0"/>
                          <a:ea typeface="ＭＳ Ｐゴシック" charset="-128"/>
                        </a:rPr>
                        <a:t>’</a:t>
                      </a:r>
                      <a:r>
                        <a:rPr kumimoji="0" lang="en-US" altLang="x-none" sz="1400" b="0" i="1" u="none" strike="noStrike" cap="none" normalizeH="0" baseline="0" dirty="0">
                          <a:ln>
                            <a:noFill/>
                          </a:ln>
                          <a:solidFill>
                            <a:srgbClr val="000000"/>
                          </a:solidFill>
                          <a:effectLst/>
                          <a:latin typeface="Calibri" charset="0"/>
                          <a:ea typeface="ＭＳ Ｐゴシック" charset="-128"/>
                        </a:rPr>
                        <a:t> ne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nearly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vdrug</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suddenly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uže</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already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neožidanno</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unexpectedly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sovsem</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completely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za</a:t>
                      </a:r>
                      <a:r>
                        <a:rPr kumimoji="0" lang="en-US" altLang="x-none" sz="1400" b="0" i="1" u="none" strike="noStrike" cap="none" normalizeH="0" baseline="0" dirty="0">
                          <a:ln>
                            <a:noFill/>
                          </a:ln>
                          <a:solidFill>
                            <a:srgbClr val="000000"/>
                          </a:solidFill>
                          <a:effectLst/>
                          <a:latin typeface="Calibri" charset="0"/>
                          <a:ea typeface="ＭＳ Ｐゴシック" charset="-128"/>
                        </a:rPr>
                        <a:t> tri </a:t>
                      </a:r>
                      <a:r>
                        <a:rPr kumimoji="0" lang="en-US" altLang="x-none" sz="1400" b="0" i="1" u="none" strike="noStrike" cap="none" normalizeH="0" baseline="0" dirty="0" err="1">
                          <a:ln>
                            <a:noFill/>
                          </a:ln>
                          <a:solidFill>
                            <a:srgbClr val="000000"/>
                          </a:solidFill>
                          <a:effectLst/>
                          <a:latin typeface="Calibri" charset="0"/>
                          <a:ea typeface="ＭＳ Ｐゴシック" charset="-128"/>
                        </a:rPr>
                        <a:t>časa</a:t>
                      </a:r>
                      <a:r>
                        <a:rPr kumimoji="0" lang="en-US" altLang="x-none" sz="1400" b="0" i="1"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in three hours</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mr-IN" altLang="en-US" sz="1400" b="0" i="0" u="none" strike="noStrike" cap="none" normalizeH="0" baseline="0" dirty="0">
                          <a:ln>
                            <a:noFill/>
                          </a:ln>
                          <a:solidFill>
                            <a:srgbClr val="000000"/>
                          </a:solidFill>
                          <a:effectLst/>
                          <a:latin typeface="Calibri" charset="0"/>
                          <a:ea typeface="ＭＳ Ｐゴシック" charset="-128"/>
                        </a:rPr>
                        <a:t>…</a:t>
                      </a:r>
                      <a:endParaRPr kumimoji="0" lang="en-US" altLang="x-none" sz="1400" b="0" i="0" u="none" strike="noStrike" cap="none" normalizeH="0" baseline="0" dirty="0">
                        <a:ln>
                          <a:noFill/>
                        </a:ln>
                        <a:solidFill>
                          <a:srgbClr val="000000"/>
                        </a:solidFill>
                        <a:effectLst/>
                        <a:latin typeface="Calibri" charset="0"/>
                        <a:ea typeface="ＭＳ Ｐゴシック" charset="-128"/>
                      </a:endParaRP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0" i="1" u="none" strike="noStrike" cap="none" normalizeH="0" baseline="0" dirty="0" err="1">
                          <a:ln>
                            <a:noFill/>
                          </a:ln>
                          <a:solidFill>
                            <a:srgbClr val="000000"/>
                          </a:solidFill>
                          <a:effectLst/>
                          <a:latin typeface="Calibri" charset="0"/>
                          <a:ea typeface="ＭＳ Ｐゴシック" charset="-128"/>
                        </a:rPr>
                        <a:t>zabyt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forget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ostat</a:t>
                      </a:r>
                      <a:r>
                        <a:rPr kumimoji="0" lang="en-US" altLang="en-US" sz="1400" b="0" i="1" u="none" strike="noStrike" cap="none" normalizeH="0" baseline="0" dirty="0" err="1">
                          <a:ln>
                            <a:noFill/>
                          </a:ln>
                          <a:solidFill>
                            <a:srgbClr val="000000"/>
                          </a:solidFill>
                          <a:effectLst/>
                          <a:latin typeface="Calibri" charset="0"/>
                          <a:ea typeface="ＭＳ Ｐゴシック" charset="-128"/>
                        </a:rPr>
                        <a:t>’</a:t>
                      </a:r>
                      <a:r>
                        <a:rPr kumimoji="0" lang="en-US" altLang="x-none" sz="1400" b="0" i="1" u="none" strike="noStrike" cap="none" normalizeH="0" baseline="0" dirty="0" err="1">
                          <a:ln>
                            <a:noFill/>
                          </a:ln>
                          <a:solidFill>
                            <a:srgbClr val="000000"/>
                          </a:solidFill>
                          <a:effectLst/>
                          <a:latin typeface="Calibri" charset="0"/>
                          <a:ea typeface="ＭＳ Ｐゴシック" charset="-128"/>
                        </a:rPr>
                        <a:t>sja</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remain</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rešit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decide</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udat</a:t>
                      </a:r>
                      <a:r>
                        <a:rPr kumimoji="0" lang="en-US" altLang="en-US" sz="1400" b="0" i="1" u="none" strike="noStrike" cap="none" normalizeH="0" baseline="0" dirty="0" err="1">
                          <a:ln>
                            <a:noFill/>
                          </a:ln>
                          <a:solidFill>
                            <a:srgbClr val="000000"/>
                          </a:solidFill>
                          <a:effectLst/>
                          <a:latin typeface="Calibri" charset="0"/>
                          <a:ea typeface="ＭＳ Ｐゴシック" charset="-128"/>
                        </a:rPr>
                        <a:t>’</a:t>
                      </a:r>
                      <a:r>
                        <a:rPr kumimoji="0" lang="en-US" altLang="x-none" sz="1400" b="0" i="1" u="none" strike="noStrike" cap="none" normalizeH="0" baseline="0" dirty="0" err="1">
                          <a:ln>
                            <a:noFill/>
                          </a:ln>
                          <a:solidFill>
                            <a:srgbClr val="000000"/>
                          </a:solidFill>
                          <a:effectLst/>
                          <a:latin typeface="Calibri" charset="0"/>
                          <a:ea typeface="ＭＳ Ｐゴシック" charset="-128"/>
                        </a:rPr>
                        <a:t>sja</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succeed</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uspet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succeed</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spešit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hurry</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mr-IN" altLang="en-US" sz="1400" b="0" i="0" u="none" strike="noStrike" cap="none" normalizeH="0" baseline="0" dirty="0">
                          <a:ln>
                            <a:noFill/>
                          </a:ln>
                          <a:solidFill>
                            <a:srgbClr val="000000"/>
                          </a:solidFill>
                          <a:effectLst/>
                          <a:latin typeface="Calibri" charset="0"/>
                          <a:ea typeface="ＭＳ Ｐゴシック" charset="-128"/>
                        </a:rPr>
                        <a:t>…</a:t>
                      </a:r>
                      <a:endParaRPr kumimoji="0" lang="en-US" altLang="x-none" sz="1400" b="0" i="0" u="none" strike="noStrike" cap="none" normalizeH="0" baseline="0" dirty="0">
                        <a:ln>
                          <a:noFill/>
                        </a:ln>
                        <a:solidFill>
                          <a:srgbClr val="000000"/>
                        </a:solidFill>
                        <a:effectLst/>
                        <a:latin typeface="Calibri" charset="0"/>
                        <a:ea typeface="ＭＳ Ｐゴシック" charset="-128"/>
                      </a:endParaRP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extLst>
                  <a:ext uri="{0D108BD9-81ED-4DB2-BD59-A6C34878D82A}">
                    <a16:rowId xmlns:a16="http://schemas.microsoft.com/office/drawing/2014/main" val="10001"/>
                  </a:ext>
                </a:extLst>
              </a:tr>
              <a:tr h="2126456">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600" b="1" i="0" u="none" strike="noStrike" cap="none" normalizeH="0" baseline="0" dirty="0">
                          <a:ln>
                            <a:noFill/>
                          </a:ln>
                          <a:solidFill>
                            <a:srgbClr val="7030A0"/>
                          </a:solidFill>
                          <a:effectLst/>
                          <a:latin typeface="Calibri" charset="0"/>
                          <a:ea typeface="ＭＳ Ｐゴシック" charset="-128"/>
                        </a:rPr>
                        <a:t>Imperfective</a:t>
                      </a: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b-NO" altLang="x-none" sz="1400" b="0" i="1" u="none" strike="noStrike" cap="none" normalizeH="0" baseline="0" dirty="0" err="1">
                          <a:ln>
                            <a:noFill/>
                          </a:ln>
                          <a:solidFill>
                            <a:srgbClr val="000000"/>
                          </a:solidFill>
                          <a:effectLst/>
                          <a:latin typeface="Calibri" charset="0"/>
                          <a:ea typeface="ＭＳ Ｐゴシック" charset="-128"/>
                        </a:rPr>
                        <a:t>vsegda</a:t>
                      </a:r>
                      <a:r>
                        <a:rPr kumimoji="0" lang="nb-NO" altLang="x-none"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err="1">
                          <a:ln>
                            <a:noFill/>
                          </a:ln>
                          <a:solidFill>
                            <a:srgbClr val="000000"/>
                          </a:solidFill>
                          <a:effectLst/>
                          <a:latin typeface="Calibri" charset="0"/>
                          <a:ea typeface="ＭＳ Ｐゴシック" charset="-128"/>
                        </a:rPr>
                        <a:t>always</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často</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err="1">
                          <a:ln>
                            <a:noFill/>
                          </a:ln>
                          <a:solidFill>
                            <a:srgbClr val="000000"/>
                          </a:solidFill>
                          <a:effectLst/>
                          <a:latin typeface="Calibri" charset="0"/>
                          <a:ea typeface="ＭＳ Ｐゴシック" charset="-128"/>
                        </a:rPr>
                        <a:t>often</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inogda</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err="1">
                          <a:ln>
                            <a:noFill/>
                          </a:ln>
                          <a:solidFill>
                            <a:srgbClr val="000000"/>
                          </a:solidFill>
                          <a:effectLst/>
                          <a:latin typeface="Calibri" charset="0"/>
                          <a:ea typeface="ＭＳ Ｐゴシック" charset="-128"/>
                        </a:rPr>
                        <a:t>sometimes</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poka</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err="1">
                          <a:ln>
                            <a:noFill/>
                          </a:ln>
                          <a:solidFill>
                            <a:srgbClr val="000000"/>
                          </a:solidFill>
                          <a:effectLst/>
                          <a:latin typeface="Calibri" charset="0"/>
                          <a:ea typeface="ＭＳ Ｐゴシック" charset="-128"/>
                        </a:rPr>
                        <a:t>while</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postojanno</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err="1">
                          <a:ln>
                            <a:noFill/>
                          </a:ln>
                          <a:solidFill>
                            <a:srgbClr val="000000"/>
                          </a:solidFill>
                          <a:effectLst/>
                          <a:latin typeface="Calibri" charset="0"/>
                          <a:ea typeface="ＭＳ Ｐゴシック" charset="-128"/>
                        </a:rPr>
                        <a:t>continually</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obyčno</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err="1">
                          <a:ln>
                            <a:noFill/>
                          </a:ln>
                          <a:solidFill>
                            <a:srgbClr val="000000"/>
                          </a:solidFill>
                          <a:effectLst/>
                          <a:latin typeface="Calibri" charset="0"/>
                          <a:ea typeface="ＭＳ Ｐゴシック" charset="-128"/>
                        </a:rPr>
                        <a:t>usually</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dolgo</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for a </a:t>
                      </a:r>
                      <a:r>
                        <a:rPr kumimoji="0" lang="nb-NO" altLang="ja-JP" sz="1400" b="0" i="0" u="none" strike="noStrike" cap="none" normalizeH="0" baseline="0" dirty="0" err="1">
                          <a:ln>
                            <a:noFill/>
                          </a:ln>
                          <a:solidFill>
                            <a:srgbClr val="000000"/>
                          </a:solidFill>
                          <a:effectLst/>
                          <a:latin typeface="Calibri" charset="0"/>
                          <a:ea typeface="ＭＳ Ｐゴシック" charset="-128"/>
                        </a:rPr>
                        <a:t>long</a:t>
                      </a:r>
                      <a:r>
                        <a:rPr kumimoji="0" lang="nb-NO" altLang="ja-JP" sz="1400" b="0" i="0" u="none" strike="noStrike" cap="none" normalizeH="0" baseline="0" dirty="0">
                          <a:ln>
                            <a:noFill/>
                          </a:ln>
                          <a:solidFill>
                            <a:srgbClr val="000000"/>
                          </a:solidFill>
                          <a:effectLst/>
                          <a:latin typeface="Calibri" charset="0"/>
                          <a:ea typeface="ＭＳ Ｐゴシック" charset="-128"/>
                        </a:rPr>
                        <a:t> time</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každyj</a:t>
                      </a:r>
                      <a:r>
                        <a:rPr kumimoji="0" lang="nb-NO" altLang="ja-JP" sz="1400" b="0" i="1" u="none" strike="noStrike" cap="none" normalizeH="0" baseline="0" dirty="0">
                          <a:ln>
                            <a:noFill/>
                          </a:ln>
                          <a:solidFill>
                            <a:srgbClr val="000000"/>
                          </a:solidFill>
                          <a:effectLst/>
                          <a:latin typeface="Calibri" charset="0"/>
                          <a:ea typeface="ＭＳ Ｐゴシック" charset="-128"/>
                        </a:rPr>
                        <a:t> den</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err="1">
                          <a:ln>
                            <a:noFill/>
                          </a:ln>
                          <a:solidFill>
                            <a:srgbClr val="000000"/>
                          </a:solidFill>
                          <a:effectLst/>
                          <a:latin typeface="Calibri" charset="0"/>
                          <a:ea typeface="ＭＳ Ｐゴシック" charset="-128"/>
                        </a:rPr>
                        <a:t>every</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0" u="none" strike="noStrike" cap="none" normalizeH="0" baseline="0" dirty="0" err="1">
                          <a:ln>
                            <a:noFill/>
                          </a:ln>
                          <a:solidFill>
                            <a:srgbClr val="000000"/>
                          </a:solidFill>
                          <a:effectLst/>
                          <a:latin typeface="Calibri" charset="0"/>
                          <a:ea typeface="ＭＳ Ｐゴシック" charset="-128"/>
                        </a:rPr>
                        <a:t>day</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nb-NO" altLang="ja-JP" sz="1400" b="0" i="1" u="none" strike="noStrike" cap="none" normalizeH="0" baseline="0" dirty="0" err="1">
                          <a:ln>
                            <a:noFill/>
                          </a:ln>
                          <a:solidFill>
                            <a:srgbClr val="000000"/>
                          </a:solidFill>
                          <a:effectLst/>
                          <a:latin typeface="Calibri" charset="0"/>
                          <a:ea typeface="ＭＳ Ｐゴシック" charset="-128"/>
                        </a:rPr>
                        <a:t>vse</a:t>
                      </a:r>
                      <a:r>
                        <a:rPr kumimoji="0" lang="nb-NO" altLang="ja-JP" sz="1400" b="0" i="1" u="none" strike="noStrike" cap="none" normalizeH="0" baseline="0" dirty="0">
                          <a:ln>
                            <a:noFill/>
                          </a:ln>
                          <a:solidFill>
                            <a:srgbClr val="000000"/>
                          </a:solidFill>
                          <a:effectLst/>
                          <a:latin typeface="Calibri" charset="0"/>
                          <a:ea typeface="ＭＳ Ｐゴシック" charset="-128"/>
                        </a:rPr>
                        <a:t> vremja </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all </a:t>
                      </a:r>
                      <a:r>
                        <a:rPr kumimoji="0" lang="nb-NO" altLang="ja-JP" sz="1400" b="0" i="0" u="none" strike="noStrike" cap="none" normalizeH="0" baseline="0" dirty="0" err="1">
                          <a:ln>
                            <a:noFill/>
                          </a:ln>
                          <a:solidFill>
                            <a:srgbClr val="000000"/>
                          </a:solidFill>
                          <a:effectLst/>
                          <a:latin typeface="Calibri" charset="0"/>
                          <a:ea typeface="ＭＳ Ｐゴシック" charset="-128"/>
                        </a:rPr>
                        <a:t>the</a:t>
                      </a:r>
                      <a:r>
                        <a:rPr kumimoji="0" lang="nb-NO" altLang="ja-JP" sz="1400" b="0" i="0" u="none" strike="noStrike" cap="none" normalizeH="0" baseline="0" dirty="0">
                          <a:ln>
                            <a:noFill/>
                          </a:ln>
                          <a:solidFill>
                            <a:srgbClr val="000000"/>
                          </a:solidFill>
                          <a:effectLst/>
                          <a:latin typeface="Calibri" charset="0"/>
                          <a:ea typeface="ＭＳ Ｐゴシック" charset="-128"/>
                        </a:rPr>
                        <a:t> time</a:t>
                      </a:r>
                      <a:r>
                        <a:rPr kumimoji="0" lang="nb-NO" altLang="en-US" sz="1400" b="0" i="0" u="none" strike="noStrike" cap="none" normalizeH="0" baseline="0" dirty="0">
                          <a:ln>
                            <a:noFill/>
                          </a:ln>
                          <a:solidFill>
                            <a:srgbClr val="000000"/>
                          </a:solidFill>
                          <a:effectLst/>
                          <a:latin typeface="Calibri" charset="0"/>
                          <a:ea typeface="ＭＳ Ｐゴシック" charset="-128"/>
                        </a:rPr>
                        <a:t>’</a:t>
                      </a:r>
                      <a:r>
                        <a:rPr kumimoji="0" lang="nb-NO" altLang="ja-JP" sz="1400" b="0" i="0" u="none" strike="noStrike" cap="none" normalizeH="0" baseline="0" dirty="0">
                          <a:ln>
                            <a:noFill/>
                          </a:ln>
                          <a:solidFill>
                            <a:srgbClr val="000000"/>
                          </a:solidFill>
                          <a:effectLst/>
                          <a:latin typeface="Calibri" charset="0"/>
                          <a:ea typeface="ＭＳ Ｐゴシック" charset="-128"/>
                        </a:rPr>
                        <a:t>, </a:t>
                      </a:r>
                      <a:r>
                        <a:rPr kumimoji="0" lang="en-US" altLang="ja-JP" sz="1400" b="0" i="1" u="none" strike="noStrike" cap="none" normalizeH="0" baseline="0" dirty="0">
                          <a:ln>
                            <a:noFill/>
                          </a:ln>
                          <a:solidFill>
                            <a:srgbClr val="000000"/>
                          </a:solidFill>
                          <a:effectLst/>
                          <a:latin typeface="Calibri" charset="0"/>
                          <a:ea typeface="ＭＳ Ｐゴシック" charset="-128"/>
                        </a:rPr>
                        <a:t>tri </a:t>
                      </a:r>
                      <a:r>
                        <a:rPr kumimoji="0" lang="en-US" altLang="ja-JP" sz="1400" b="0" i="1" u="none" strike="noStrike" cap="none" normalizeH="0" baseline="0" dirty="0" err="1">
                          <a:ln>
                            <a:noFill/>
                          </a:ln>
                          <a:solidFill>
                            <a:srgbClr val="000000"/>
                          </a:solidFill>
                          <a:effectLst/>
                          <a:latin typeface="Calibri" charset="0"/>
                          <a:ea typeface="ＭＳ Ｐゴシック" charset="-128"/>
                        </a:rPr>
                        <a:t>časa</a:t>
                      </a:r>
                      <a:r>
                        <a:rPr kumimoji="0" lang="en-US" altLang="ja-JP" sz="1400" b="0" i="1"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ja-JP" sz="1400" b="0" i="0" u="none" strike="noStrike" cap="none" normalizeH="0" baseline="0" dirty="0">
                          <a:ln>
                            <a:noFill/>
                          </a:ln>
                          <a:solidFill>
                            <a:srgbClr val="000000"/>
                          </a:solidFill>
                          <a:effectLst/>
                          <a:latin typeface="Calibri" charset="0"/>
                          <a:ea typeface="ＭＳ Ｐゴシック" charset="-128"/>
                        </a:rPr>
                        <a:t>for three hours</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mr-IN" altLang="en-US" sz="1400" b="0" i="0" u="none" strike="noStrike" cap="none" normalizeH="0" baseline="0" dirty="0">
                          <a:ln>
                            <a:noFill/>
                          </a:ln>
                          <a:solidFill>
                            <a:srgbClr val="000000"/>
                          </a:solidFill>
                          <a:effectLst/>
                          <a:latin typeface="Calibri" charset="0"/>
                          <a:ea typeface="ＭＳ Ｐゴシック" charset="-128"/>
                        </a:rPr>
                        <a:t>…</a:t>
                      </a:r>
                      <a:endParaRPr kumimoji="0" lang="en-US" altLang="ja-JP" sz="1400" b="0" i="0" u="none" strike="noStrike" cap="none" normalizeH="0" baseline="0" dirty="0">
                        <a:ln>
                          <a:noFill/>
                        </a:ln>
                        <a:solidFill>
                          <a:srgbClr val="000000"/>
                        </a:solidFill>
                        <a:effectLst/>
                        <a:latin typeface="Calibri"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rgbClr val="000000"/>
                          </a:solidFill>
                          <a:effectLst/>
                          <a:latin typeface="Calibri" charset="0"/>
                          <a:ea typeface="ＭＳ Ｐゴシック" charset="-128"/>
                        </a:rPr>
                        <a:t>categorical negation: </a:t>
                      </a:r>
                      <a:r>
                        <a:rPr kumimoji="0" lang="en-US" altLang="x-none" sz="1400" b="0" i="1" u="none" strike="noStrike" cap="none" normalizeH="0" baseline="0" dirty="0">
                          <a:ln>
                            <a:noFill/>
                          </a:ln>
                          <a:solidFill>
                            <a:srgbClr val="000000"/>
                          </a:solidFill>
                          <a:effectLst/>
                          <a:latin typeface="Calibri" charset="0"/>
                          <a:ea typeface="ＭＳ Ｐゴシック" charset="-128"/>
                        </a:rPr>
                        <a:t>ne </a:t>
                      </a:r>
                      <a:r>
                        <a:rPr kumimoji="0" lang="en-US" altLang="x-none" sz="1400" b="0" i="1" u="none" strike="noStrike" cap="none" normalizeH="0" baseline="0" dirty="0" err="1">
                          <a:ln>
                            <a:noFill/>
                          </a:ln>
                          <a:solidFill>
                            <a:srgbClr val="000000"/>
                          </a:solidFill>
                          <a:effectLst/>
                          <a:latin typeface="Calibri" charset="0"/>
                          <a:ea typeface="ＭＳ Ｐゴシック" charset="-128"/>
                        </a:rPr>
                        <a:t>nado</a:t>
                      </a:r>
                      <a:r>
                        <a:rPr kumimoji="0" lang="en-US" altLang="x-none" sz="1400" b="0" i="1"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should not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a:ln>
                            <a:noFill/>
                          </a:ln>
                          <a:solidFill>
                            <a:srgbClr val="000000"/>
                          </a:solidFill>
                          <a:effectLst/>
                          <a:latin typeface="Calibri" charset="0"/>
                          <a:ea typeface="ＭＳ Ｐゴシック" charset="-128"/>
                        </a:rPr>
                        <a:t>ne </a:t>
                      </a:r>
                      <a:r>
                        <a:rPr kumimoji="0" lang="en-US" altLang="x-none" sz="1400" b="0" i="1" u="none" strike="noStrike" cap="none" normalizeH="0" baseline="0" dirty="0" err="1">
                          <a:ln>
                            <a:noFill/>
                          </a:ln>
                          <a:solidFill>
                            <a:srgbClr val="000000"/>
                          </a:solidFill>
                          <a:effectLst/>
                          <a:latin typeface="Calibri" charset="0"/>
                          <a:ea typeface="ＭＳ Ｐゴシック" charset="-128"/>
                        </a:rPr>
                        <a:t>stoit</a:t>
                      </a:r>
                      <a:r>
                        <a:rPr kumimoji="0" lang="en-US" altLang="x-none" sz="1400" b="0" i="1"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not worth</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ja-JP" sz="1400" b="0" i="1" u="none" strike="noStrike" cap="none" normalizeH="0" baseline="0" dirty="0">
                          <a:ln>
                            <a:noFill/>
                          </a:ln>
                          <a:solidFill>
                            <a:srgbClr val="000000"/>
                          </a:solidFill>
                          <a:effectLst/>
                          <a:latin typeface="Calibri" charset="0"/>
                          <a:ea typeface="ＭＳ Ｐゴシック" charset="-128"/>
                        </a:rPr>
                        <a:t>, ne </a:t>
                      </a:r>
                      <a:r>
                        <a:rPr kumimoji="0" lang="en-US" altLang="ja-JP" sz="1400" b="0" i="1" u="none" strike="noStrike" cap="none" normalizeH="0" baseline="0" dirty="0" err="1">
                          <a:ln>
                            <a:noFill/>
                          </a:ln>
                          <a:solidFill>
                            <a:srgbClr val="000000"/>
                          </a:solidFill>
                          <a:effectLst/>
                          <a:latin typeface="Calibri" charset="0"/>
                          <a:ea typeface="ＭＳ Ｐゴシック" charset="-128"/>
                        </a:rPr>
                        <a:t>razrešaetsja</a:t>
                      </a:r>
                      <a:r>
                        <a:rPr kumimoji="0" lang="en-US" altLang="ja-JP"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ja-JP" sz="1400" b="0" i="0" u="none" strike="noStrike" cap="none" normalizeH="0" baseline="0" dirty="0">
                          <a:ln>
                            <a:noFill/>
                          </a:ln>
                          <a:solidFill>
                            <a:srgbClr val="000000"/>
                          </a:solidFill>
                          <a:effectLst/>
                          <a:latin typeface="Calibri" charset="0"/>
                          <a:ea typeface="ＭＳ Ｐゴシック" charset="-128"/>
                        </a:rPr>
                        <a:t>not allowed</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mr-IN" altLang="en-US" sz="1400" b="0" i="0" u="none" strike="noStrike" cap="none" normalizeH="0" baseline="0" dirty="0">
                          <a:ln>
                            <a:noFill/>
                          </a:ln>
                          <a:solidFill>
                            <a:srgbClr val="000000"/>
                          </a:solidFill>
                          <a:effectLst/>
                          <a:latin typeface="Calibri" charset="0"/>
                          <a:ea typeface="ＭＳ Ｐゴシック" charset="-128"/>
                        </a:rPr>
                        <a:t>…</a:t>
                      </a:r>
                      <a:endParaRPr kumimoji="0" lang="en-US" altLang="x-none" sz="1400" b="0" i="0" u="none" strike="noStrike" cap="none" normalizeH="0" baseline="0" dirty="0">
                        <a:ln>
                          <a:noFill/>
                        </a:ln>
                        <a:solidFill>
                          <a:srgbClr val="000000"/>
                        </a:solidFill>
                        <a:effectLst/>
                        <a:latin typeface="Calibri" charset="0"/>
                        <a:ea typeface="ＭＳ Ｐゴシック" charset="-128"/>
                      </a:endParaRP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lvl1pPr eaLnBrk="0" hangingPunct="0">
                        <a:spcBef>
                          <a:spcPct val="20000"/>
                        </a:spcBef>
                        <a:buFont typeface="Arial" charset="0"/>
                        <a:defRPr sz="1600">
                          <a:solidFill>
                            <a:schemeClr val="tx1"/>
                          </a:solidFill>
                          <a:latin typeface="Open Sans Light" charset="0"/>
                          <a:ea typeface="ＭＳ Ｐゴシック" charset="-128"/>
                        </a:defRPr>
                      </a:lvl1pPr>
                      <a:lvl2pPr marL="742950" indent="-285750" eaLnBrk="0" hangingPunct="0">
                        <a:spcBef>
                          <a:spcPct val="20000"/>
                        </a:spcBef>
                        <a:buFont typeface="Arial" charset="0"/>
                        <a:defRPr sz="1600">
                          <a:solidFill>
                            <a:schemeClr val="tx1"/>
                          </a:solidFill>
                          <a:latin typeface="Open Sans Light" charset="0"/>
                          <a:ea typeface="ＭＳ Ｐゴシック" charset="-128"/>
                        </a:defRPr>
                      </a:lvl2pPr>
                      <a:lvl3pPr marL="1143000" indent="-228600" eaLnBrk="0" hangingPunct="0">
                        <a:spcBef>
                          <a:spcPct val="20000"/>
                        </a:spcBef>
                        <a:buFont typeface="Arial" charset="0"/>
                        <a:defRPr sz="1200">
                          <a:solidFill>
                            <a:schemeClr val="tx1"/>
                          </a:solidFill>
                          <a:latin typeface="Open Sans Light" charset="0"/>
                          <a:ea typeface="ＭＳ Ｐゴシック" charset="-128"/>
                        </a:defRPr>
                      </a:lvl3pPr>
                      <a:lvl4pPr marL="1600200" indent="-228600" eaLnBrk="0" hangingPunct="0">
                        <a:spcBef>
                          <a:spcPct val="20000"/>
                        </a:spcBef>
                        <a:buFont typeface="Arial" charset="0"/>
                        <a:defRPr sz="1200">
                          <a:solidFill>
                            <a:schemeClr val="tx1"/>
                          </a:solidFill>
                          <a:latin typeface="Open Sans Light" charset="0"/>
                          <a:ea typeface="ＭＳ Ｐゴシック" charset="-128"/>
                        </a:defRPr>
                      </a:lvl4pPr>
                      <a:lvl5pPr marL="2057400" indent="-228600" eaLnBrk="0" hangingPunct="0">
                        <a:spcBef>
                          <a:spcPct val="20000"/>
                        </a:spcBef>
                        <a:buFont typeface="Arial" charset="0"/>
                        <a:defRPr sz="1200">
                          <a:solidFill>
                            <a:schemeClr val="tx1"/>
                          </a:solidFill>
                          <a:latin typeface="Open Sans Light" charset="0"/>
                          <a:ea typeface="ＭＳ Ｐゴシック" charset="-128"/>
                        </a:defRPr>
                      </a:lvl5pPr>
                      <a:lvl6pPr marL="25146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6pPr>
                      <a:lvl7pPr marL="29718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7pPr>
                      <a:lvl8pPr marL="34290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8pPr>
                      <a:lvl9pPr marL="3886200" indent="-228600" defTabSz="457200" eaLnBrk="0" fontAlgn="base" hangingPunct="0">
                        <a:spcBef>
                          <a:spcPct val="20000"/>
                        </a:spcBef>
                        <a:spcAft>
                          <a:spcPct val="0"/>
                        </a:spcAft>
                        <a:buFont typeface="Arial" charset="0"/>
                        <a:defRPr sz="1200">
                          <a:solidFill>
                            <a:schemeClr val="tx1"/>
                          </a:solidFill>
                          <a:latin typeface="Open Sans Light"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rgbClr val="000000"/>
                          </a:solidFill>
                          <a:effectLst/>
                          <a:latin typeface="Calibri" charset="0"/>
                          <a:ea typeface="ＭＳ Ｐゴシック" charset="-128"/>
                        </a:rPr>
                        <a:t>Verbs of motion: </a:t>
                      </a:r>
                      <a:r>
                        <a:rPr kumimoji="0" lang="en-US" altLang="x-none" sz="1400" b="0" i="1" u="none" strike="noStrike" cap="none" normalizeH="0" baseline="0" dirty="0" err="1">
                          <a:ln>
                            <a:noFill/>
                          </a:ln>
                          <a:solidFill>
                            <a:srgbClr val="000000"/>
                          </a:solidFill>
                          <a:effectLst/>
                          <a:latin typeface="Calibri" charset="0"/>
                          <a:ea typeface="ＭＳ Ｐゴシック" charset="-128"/>
                        </a:rPr>
                        <a:t>pojti</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go</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etc.</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dirty="0">
                          <a:ln>
                            <a:noFill/>
                          </a:ln>
                          <a:solidFill>
                            <a:srgbClr val="000000"/>
                          </a:solidFill>
                          <a:effectLst/>
                          <a:latin typeface="Calibri" charset="0"/>
                          <a:ea typeface="ＭＳ Ｐゴシック" charset="-128"/>
                        </a:rPr>
                        <a:t>Others: </a:t>
                      </a:r>
                      <a:r>
                        <a:rPr kumimoji="0" lang="en-US" altLang="x-none" sz="1400" b="0" i="1" u="none" strike="noStrike" cap="none" normalizeH="0" baseline="0" dirty="0" err="1">
                          <a:ln>
                            <a:noFill/>
                          </a:ln>
                          <a:solidFill>
                            <a:srgbClr val="000000"/>
                          </a:solidFill>
                          <a:effectLst/>
                          <a:latin typeface="Calibri" charset="0"/>
                          <a:ea typeface="ＭＳ Ｐゴシック" charset="-128"/>
                        </a:rPr>
                        <a:t>učit</a:t>
                      </a:r>
                      <a:r>
                        <a:rPr kumimoji="0" lang="en-US" altLang="en-US" sz="1400" b="0" i="1" u="none" strike="noStrike" cap="none" normalizeH="0" baseline="0" dirty="0" err="1">
                          <a:ln>
                            <a:noFill/>
                          </a:ln>
                          <a:solidFill>
                            <a:srgbClr val="000000"/>
                          </a:solidFill>
                          <a:effectLst/>
                          <a:latin typeface="Calibri" charset="0"/>
                          <a:ea typeface="ＭＳ Ｐゴシック" charset="-128"/>
                        </a:rPr>
                        <a:t>’</a:t>
                      </a:r>
                      <a:r>
                        <a:rPr kumimoji="0" lang="en-US" altLang="x-none" sz="1400" b="0" i="1" u="none" strike="noStrike" cap="none" normalizeH="0" baseline="0" dirty="0" err="1">
                          <a:ln>
                            <a:noFill/>
                          </a:ln>
                          <a:solidFill>
                            <a:srgbClr val="000000"/>
                          </a:solidFill>
                          <a:effectLst/>
                          <a:latin typeface="Calibri" charset="0"/>
                          <a:ea typeface="ＭＳ Ｐゴシック" charset="-128"/>
                        </a:rPr>
                        <a:t>sja</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learn</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umet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know how</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x-none" sz="1400" b="0" i="1" u="none" strike="noStrike" cap="none" normalizeH="0" baseline="0" dirty="0" err="1">
                          <a:ln>
                            <a:noFill/>
                          </a:ln>
                          <a:solidFill>
                            <a:srgbClr val="000000"/>
                          </a:solidFill>
                          <a:effectLst/>
                          <a:latin typeface="Calibri" charset="0"/>
                          <a:ea typeface="ＭＳ Ｐゴシック" charset="-128"/>
                        </a:rPr>
                        <a:t>ljubit</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 </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en-US" altLang="x-none" sz="1400" b="0" i="0" u="none" strike="noStrike" cap="none" normalizeH="0" baseline="0" dirty="0">
                          <a:ln>
                            <a:noFill/>
                          </a:ln>
                          <a:solidFill>
                            <a:srgbClr val="000000"/>
                          </a:solidFill>
                          <a:effectLst/>
                          <a:latin typeface="Calibri" charset="0"/>
                          <a:ea typeface="ＭＳ Ｐゴシック" charset="-128"/>
                        </a:rPr>
                        <a:t>love</a:t>
                      </a:r>
                      <a:r>
                        <a:rPr kumimoji="0" lang="en-US" altLang="en-US" sz="1400" b="0" i="0" u="none" strike="noStrike" cap="none" normalizeH="0" baseline="0" dirty="0">
                          <a:ln>
                            <a:noFill/>
                          </a:ln>
                          <a:solidFill>
                            <a:srgbClr val="000000"/>
                          </a:solidFill>
                          <a:effectLst/>
                          <a:latin typeface="Calibri" charset="0"/>
                          <a:ea typeface="ＭＳ Ｐゴシック" charset="-128"/>
                        </a:rPr>
                        <a:t>’</a:t>
                      </a:r>
                      <a:r>
                        <a:rPr kumimoji="0" lang="mr-IN" altLang="en-US" sz="1400" b="0" i="0" u="none" strike="noStrike" cap="none" normalizeH="0" baseline="0" dirty="0">
                          <a:ln>
                            <a:noFill/>
                          </a:ln>
                          <a:solidFill>
                            <a:srgbClr val="000000"/>
                          </a:solidFill>
                          <a:effectLst/>
                          <a:latin typeface="Calibri" charset="0"/>
                          <a:ea typeface="ＭＳ Ｐゴシック" charset="-128"/>
                        </a:rPr>
                        <a:t>…</a:t>
                      </a:r>
                      <a:endParaRPr kumimoji="0" lang="en-US" altLang="x-none" sz="1400" b="0" i="0" u="none" strike="noStrike" cap="none" normalizeH="0" baseline="0" dirty="0">
                        <a:ln>
                          <a:noFill/>
                        </a:ln>
                        <a:solidFill>
                          <a:srgbClr val="000000"/>
                        </a:solidFill>
                        <a:effectLst/>
                        <a:latin typeface="Calibri" charset="0"/>
                        <a:ea typeface="ＭＳ Ｐゴシック" charset="-128"/>
                      </a:endParaRPr>
                    </a:p>
                  </a:txBody>
                  <a:tcPr marL="68573" marR="68573"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extLst>
                  <a:ext uri="{0D108BD9-81ED-4DB2-BD59-A6C34878D82A}">
                    <a16:rowId xmlns:a16="http://schemas.microsoft.com/office/drawing/2014/main" val="10002"/>
                  </a:ext>
                </a:extLst>
              </a:tr>
            </a:tbl>
          </a:graphicData>
        </a:graphic>
      </p:graphicFrame>
      <p:sp>
        <p:nvSpPr>
          <p:cNvPr id="5" name="TextBox 4"/>
          <p:cNvSpPr txBox="1"/>
          <p:nvPr/>
        </p:nvSpPr>
        <p:spPr>
          <a:xfrm>
            <a:off x="265797" y="1244701"/>
            <a:ext cx="2211893" cy="3467616"/>
          </a:xfrm>
          <a:prstGeom prst="rect">
            <a:avLst/>
          </a:prstGeom>
          <a:noFill/>
        </p:spPr>
        <p:txBody>
          <a:bodyPr wrap="square" rtlCol="0">
            <a:spAutoFit/>
          </a:bodyPr>
          <a:lstStyle/>
          <a:p>
            <a:pPr marL="257175" indent="-257175">
              <a:spcBef>
                <a:spcPts val="75"/>
              </a:spcBef>
              <a:spcAft>
                <a:spcPts val="75"/>
              </a:spcAft>
              <a:buFont typeface="Arial" charset="0"/>
              <a:buChar char="•"/>
            </a:pPr>
            <a:r>
              <a:rPr lang="en-US" dirty="0"/>
              <a:t>Certain lexical “triggers” are known to determine aspect</a:t>
            </a:r>
          </a:p>
          <a:p>
            <a:pPr marL="257175" indent="-257175">
              <a:spcBef>
                <a:spcPts val="75"/>
              </a:spcBef>
              <a:spcAft>
                <a:spcPts val="75"/>
              </a:spcAft>
              <a:buFont typeface="Arial" charset="0"/>
              <a:buChar char="•"/>
            </a:pPr>
            <a:r>
              <a:rPr lang="en-US" dirty="0"/>
              <a:t>BUT: How often are these triggers available?</a:t>
            </a:r>
          </a:p>
          <a:p>
            <a:pPr marL="257175" indent="-257175">
              <a:spcBef>
                <a:spcPts val="75"/>
              </a:spcBef>
              <a:spcAft>
                <a:spcPts val="75"/>
              </a:spcAft>
              <a:buFont typeface="Arial" charset="0"/>
              <a:buChar char="•"/>
            </a:pPr>
            <a:r>
              <a:rPr lang="en-US" dirty="0"/>
              <a:t>In other words, </a:t>
            </a:r>
            <a:r>
              <a:rPr lang="en-US" b="1" dirty="0"/>
              <a:t>what percentage</a:t>
            </a:r>
            <a:r>
              <a:rPr lang="en-US" dirty="0"/>
              <a:t> of verbs appear in collocation with triggers?</a:t>
            </a:r>
          </a:p>
        </p:txBody>
      </p:sp>
      <p:pic>
        <p:nvPicPr>
          <p:cNvPr id="6" name="Picture 2" descr="http://blog.lubans.org/media/2/20130626-2percent.2jpg.jpg">
            <a:extLst>
              <a:ext uri="{FF2B5EF4-FFF2-40B4-BE49-F238E27FC236}">
                <a16:creationId xmlns:a16="http://schemas.microsoft.com/office/drawing/2014/main" id="{0B6A1F4C-FCBF-A74B-9FD1-5E8639457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0542" y="3785419"/>
            <a:ext cx="2634019" cy="1216438"/>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a:extLst>
              <a:ext uri="{FF2B5EF4-FFF2-40B4-BE49-F238E27FC236}">
                <a16:creationId xmlns:a16="http://schemas.microsoft.com/office/drawing/2014/main" id="{67E926FD-6D66-E049-A198-3857298E8BC1}"/>
              </a:ext>
            </a:extLst>
          </p:cNvPr>
          <p:cNvSpPr>
            <a:spLocks noChangeArrowheads="1"/>
          </p:cNvSpPr>
          <p:nvPr/>
        </p:nvSpPr>
        <p:spPr bwMode="auto">
          <a:xfrm>
            <a:off x="2477690" y="955161"/>
            <a:ext cx="6170924" cy="1911470"/>
          </a:xfrm>
          <a:prstGeom prst="wedgeRoundRectCallout">
            <a:avLst>
              <a:gd name="adj1" fmla="val -36307"/>
              <a:gd name="adj2" fmla="val 98013"/>
              <a:gd name="adj3" fmla="val 16667"/>
            </a:avLst>
          </a:prstGeom>
          <a:solidFill>
            <a:schemeClr val="bg1"/>
          </a:solidFill>
          <a:ln w="38100">
            <a:solidFill>
              <a:srgbClr val="00607F"/>
            </a:solidFill>
            <a:miter lim="800000"/>
            <a:headEnd/>
            <a:tailEnd/>
          </a:ln>
          <a:effectLst>
            <a:outerShdw blurRad="40000" dist="23000" dir="5400000" rotWithShape="0">
              <a:srgbClr val="000000">
                <a:alpha val="34998"/>
              </a:srgbClr>
            </a:outerShdw>
          </a:effectLst>
          <a:extLst/>
        </p:spPr>
        <p:txBody>
          <a:bodyPr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a:defRPr/>
            </a:pPr>
            <a:r>
              <a:rPr lang="nb-NO" altLang="x-none" b="1" dirty="0" err="1"/>
              <a:t>Cue</a:t>
            </a:r>
            <a:r>
              <a:rPr lang="nb-NO" altLang="x-none" b="1" dirty="0"/>
              <a:t> </a:t>
            </a:r>
            <a:r>
              <a:rPr lang="nb-NO" altLang="x-none" b="1" dirty="0" err="1"/>
              <a:t>reliability</a:t>
            </a:r>
            <a:r>
              <a:rPr lang="nb-NO" altLang="x-none" b="1" dirty="0"/>
              <a:t> </a:t>
            </a:r>
            <a:r>
              <a:rPr lang="nb-NO" altLang="x-none" b="1" dirty="0" err="1"/>
              <a:t>of</a:t>
            </a:r>
            <a:r>
              <a:rPr lang="nb-NO" altLang="x-none" b="1" dirty="0"/>
              <a:t> triggers is </a:t>
            </a:r>
            <a:r>
              <a:rPr lang="nb-NO" altLang="x-none" b="1" dirty="0" err="1"/>
              <a:t>high</a:t>
            </a:r>
            <a:r>
              <a:rPr lang="nb-NO" altLang="x-none" b="1" dirty="0"/>
              <a:t> (96%)</a:t>
            </a:r>
          </a:p>
          <a:p>
            <a:pPr algn="ctr">
              <a:defRPr/>
            </a:pPr>
            <a:r>
              <a:rPr lang="nb-NO" altLang="x-none" b="1" dirty="0" err="1"/>
              <a:t>But</a:t>
            </a:r>
            <a:r>
              <a:rPr lang="nb-NO" altLang="x-none" b="1" dirty="0"/>
              <a:t> </a:t>
            </a:r>
            <a:r>
              <a:rPr lang="nb-NO" altLang="x-none" b="1" dirty="0" err="1"/>
              <a:t>cue</a:t>
            </a:r>
            <a:r>
              <a:rPr lang="nb-NO" altLang="x-none" b="1" dirty="0"/>
              <a:t> </a:t>
            </a:r>
            <a:r>
              <a:rPr lang="nb-NO" altLang="x-none" b="1" dirty="0" err="1"/>
              <a:t>availability</a:t>
            </a:r>
            <a:r>
              <a:rPr lang="nb-NO" altLang="x-none" b="1" dirty="0"/>
              <a:t> </a:t>
            </a:r>
            <a:r>
              <a:rPr lang="nb-NO" altLang="x-none" b="1" dirty="0" err="1"/>
              <a:t>of</a:t>
            </a:r>
            <a:r>
              <a:rPr lang="nb-NO" altLang="x-none" b="1" dirty="0"/>
              <a:t> triggers is </a:t>
            </a:r>
            <a:r>
              <a:rPr lang="nb-NO" altLang="x-none" b="1" dirty="0" err="1"/>
              <a:t>low</a:t>
            </a:r>
            <a:r>
              <a:rPr lang="nb-NO" altLang="x-none" b="1" dirty="0"/>
              <a:t> (2%)</a:t>
            </a:r>
          </a:p>
          <a:p>
            <a:pPr algn="ctr">
              <a:defRPr/>
            </a:pPr>
            <a:r>
              <a:rPr lang="nb-NO" altLang="x-none" b="1" dirty="0" err="1"/>
              <a:t>Cue</a:t>
            </a:r>
            <a:r>
              <a:rPr lang="nb-NO" altLang="x-none" b="1" dirty="0"/>
              <a:t> </a:t>
            </a:r>
            <a:r>
              <a:rPr lang="nb-NO" altLang="x-none" b="1" dirty="0" err="1"/>
              <a:t>validity</a:t>
            </a:r>
            <a:r>
              <a:rPr lang="nb-NO" altLang="x-none" b="1" dirty="0"/>
              <a:t> = </a:t>
            </a:r>
            <a:r>
              <a:rPr lang="nb-NO" altLang="x-none" b="1" dirty="0" err="1"/>
              <a:t>cue</a:t>
            </a:r>
            <a:r>
              <a:rPr lang="nb-NO" altLang="x-none" b="1" dirty="0"/>
              <a:t> </a:t>
            </a:r>
            <a:r>
              <a:rPr lang="nb-NO" altLang="x-none" b="1" dirty="0" err="1"/>
              <a:t>reliability</a:t>
            </a:r>
            <a:r>
              <a:rPr lang="nb-NO" altLang="x-none" b="1" dirty="0"/>
              <a:t> x </a:t>
            </a:r>
            <a:r>
              <a:rPr lang="nb-NO" altLang="x-none" b="1" dirty="0" err="1"/>
              <a:t>cue</a:t>
            </a:r>
            <a:r>
              <a:rPr lang="nb-NO" altLang="x-none" b="1" dirty="0"/>
              <a:t> </a:t>
            </a:r>
            <a:r>
              <a:rPr lang="nb-NO" altLang="x-none" b="1" dirty="0" err="1"/>
              <a:t>availability</a:t>
            </a:r>
            <a:endParaRPr lang="nb-NO" altLang="x-none" b="1" dirty="0"/>
          </a:p>
          <a:p>
            <a:pPr algn="ctr">
              <a:defRPr/>
            </a:pPr>
            <a:r>
              <a:rPr lang="nb-NO" altLang="x-none" b="1" dirty="0"/>
              <a:t>96% x 2% = 2%</a:t>
            </a:r>
            <a:endParaRPr lang="en-US" altLang="x-none" b="1" dirty="0"/>
          </a:p>
        </p:txBody>
      </p:sp>
    </p:spTree>
    <p:extLst>
      <p:ext uri="{BB962C8B-B14F-4D97-AF65-F5344CB8AC3E}">
        <p14:creationId xmlns:p14="http://schemas.microsoft.com/office/powerpoint/2010/main" val="1022943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normAutofit fontScale="90000"/>
          </a:bodyPr>
          <a:lstStyle/>
          <a:p>
            <a:r>
              <a:rPr lang="en-US" sz="2700" dirty="0"/>
              <a:t>How do native speakers of Russian react to </a:t>
            </a:r>
            <a:br>
              <a:rPr lang="en-US" sz="2700" dirty="0"/>
            </a:br>
            <a:r>
              <a:rPr lang="en-US" sz="2700" dirty="0"/>
              <a:t>aspectual choices in extended authentic context?</a:t>
            </a:r>
          </a:p>
        </p:txBody>
      </p:sp>
      <p:sp>
        <p:nvSpPr>
          <p:cNvPr id="103426" name="Content Placeholder 2"/>
          <p:cNvSpPr>
            <a:spLocks noGrp="1"/>
          </p:cNvSpPr>
          <p:nvPr>
            <p:ph idx="1"/>
          </p:nvPr>
        </p:nvSpPr>
        <p:spPr>
          <a:xfrm>
            <a:off x="628650" y="1327547"/>
            <a:ext cx="7886700" cy="3452581"/>
          </a:xfrm>
        </p:spPr>
        <p:txBody>
          <a:bodyPr>
            <a:normAutofit lnSpcReduction="10000"/>
          </a:bodyPr>
          <a:lstStyle/>
          <a:p>
            <a:pPr>
              <a:defRPr/>
            </a:pPr>
            <a:r>
              <a:rPr lang="en-US" altLang="x-none" sz="2400" dirty="0">
                <a:latin typeface="Open Sans Light" charset="0"/>
                <a:ea typeface="ＭＳ Ｐゴシック" charset="-128"/>
                <a:cs typeface="Open Sans Light" charset="0"/>
              </a:rPr>
              <a:t>We conducted an experiment with over 500 native speakers and their reactions to aspectual choices for verbs in extended authentic contexts (1100-1600 words) representing various genres</a:t>
            </a:r>
          </a:p>
          <a:p>
            <a:pPr>
              <a:defRPr/>
            </a:pPr>
            <a:r>
              <a:rPr lang="en-US" altLang="x-none" sz="2400" dirty="0">
                <a:latin typeface="Open Sans Light" charset="0"/>
                <a:ea typeface="ＭＳ Ｐゴシック" charset="-128"/>
                <a:cs typeface="Open Sans Light" charset="0"/>
              </a:rPr>
              <a:t>For each verb where it was morphologically possible to form both a </a:t>
            </a:r>
            <a:r>
              <a:rPr lang="en-US" altLang="x-none" sz="2400" b="1" dirty="0">
                <a:solidFill>
                  <a:schemeClr val="accent6"/>
                </a:solidFill>
                <a:latin typeface="Open Sans Light" charset="0"/>
                <a:ea typeface="ＭＳ Ｐゴシック" charset="-128"/>
                <a:cs typeface="Open Sans Light" charset="0"/>
              </a:rPr>
              <a:t>Perfective</a:t>
            </a:r>
            <a:r>
              <a:rPr lang="en-US" altLang="x-none" sz="2400" dirty="0">
                <a:latin typeface="Open Sans Light" charset="0"/>
                <a:ea typeface="ＭＳ Ｐゴシック" charset="-128"/>
                <a:cs typeface="Open Sans Light" charset="0"/>
              </a:rPr>
              <a:t> and an </a:t>
            </a:r>
            <a:r>
              <a:rPr lang="en-US" altLang="x-none" sz="2400" b="1" dirty="0">
                <a:solidFill>
                  <a:srgbClr val="7030A0"/>
                </a:solidFill>
                <a:latin typeface="Open Sans Light" charset="0"/>
                <a:ea typeface="ＭＳ Ｐゴシック" charset="-128"/>
                <a:cs typeface="Open Sans Light" charset="0"/>
              </a:rPr>
              <a:t>Imperfective</a:t>
            </a:r>
            <a:r>
              <a:rPr lang="en-US" altLang="x-none" sz="2400" dirty="0">
                <a:latin typeface="Open Sans Light" charset="0"/>
                <a:ea typeface="ＭＳ Ｐゴシック" charset="-128"/>
                <a:cs typeface="Open Sans Light" charset="0"/>
              </a:rPr>
              <a:t> form, participants rated </a:t>
            </a:r>
            <a:r>
              <a:rPr lang="en-US" altLang="x-none" sz="2400" b="1" dirty="0">
                <a:latin typeface="Open Sans Light" charset="0"/>
                <a:ea typeface="ＭＳ Ｐゴシック" charset="-128"/>
                <a:cs typeface="Open Sans Light" charset="0"/>
              </a:rPr>
              <a:t>both</a:t>
            </a:r>
            <a:r>
              <a:rPr lang="en-US" altLang="x-none" sz="2400" dirty="0">
                <a:latin typeface="Open Sans Light" charset="0"/>
                <a:ea typeface="ＭＳ Ｐゴシック" charset="-128"/>
                <a:cs typeface="Open Sans Light" charset="0"/>
              </a:rPr>
              <a:t> the original form and the corresponding form of the opposite aspect as </a:t>
            </a:r>
          </a:p>
          <a:p>
            <a:pPr>
              <a:defRPr/>
            </a:pPr>
            <a:r>
              <a:rPr lang="en-US" sz="2400" dirty="0"/>
              <a:t>“Impossible” = 0, “Acceptable” = 1, or “Excellent” = 2</a:t>
            </a:r>
            <a:r>
              <a:rPr lang="en-GB" sz="2400" dirty="0"/>
              <a:t> </a:t>
            </a:r>
          </a:p>
        </p:txBody>
      </p:sp>
    </p:spTree>
    <p:extLst>
      <p:ext uri="{BB962C8B-B14F-4D97-AF65-F5344CB8AC3E}">
        <p14:creationId xmlns:p14="http://schemas.microsoft.com/office/powerpoint/2010/main" val="2311712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530D2-1A1D-AA4E-9B63-3635367972A9}"/>
              </a:ext>
            </a:extLst>
          </p:cNvPr>
          <p:cNvSpPr>
            <a:spLocks noGrp="1"/>
          </p:cNvSpPr>
          <p:nvPr>
            <p:ph type="title"/>
          </p:nvPr>
        </p:nvSpPr>
        <p:spPr/>
        <p:txBody>
          <a:bodyPr/>
          <a:lstStyle/>
          <a:p>
            <a:r>
              <a:rPr lang="nb-NO" b="1" dirty="0"/>
              <a:t>Stimuli and </a:t>
            </a:r>
            <a:r>
              <a:rPr lang="nb-NO" b="1" dirty="0" err="1"/>
              <a:t>Participants</a:t>
            </a:r>
            <a:endParaRPr lang="nb-NO" b="1" dirty="0"/>
          </a:p>
        </p:txBody>
      </p:sp>
      <p:graphicFrame>
        <p:nvGraphicFramePr>
          <p:cNvPr id="4" name="Content Placeholder 3">
            <a:extLst>
              <a:ext uri="{FF2B5EF4-FFF2-40B4-BE49-F238E27FC236}">
                <a16:creationId xmlns:a16="http://schemas.microsoft.com/office/drawing/2014/main" id="{EC22AEF5-96CE-F34C-89BC-98E94A206C78}"/>
              </a:ext>
            </a:extLst>
          </p:cNvPr>
          <p:cNvGraphicFramePr>
            <a:graphicFrameLocks noGrp="1"/>
          </p:cNvGraphicFramePr>
          <p:nvPr>
            <p:ph idx="1"/>
            <p:extLst/>
          </p:nvPr>
        </p:nvGraphicFramePr>
        <p:xfrm>
          <a:off x="628650" y="1225916"/>
          <a:ext cx="7643816" cy="2705100"/>
        </p:xfrm>
        <a:graphic>
          <a:graphicData uri="http://schemas.openxmlformats.org/drawingml/2006/table">
            <a:tbl>
              <a:tblPr firstRow="1" bandRow="1">
                <a:tableStyleId>{5C22544A-7EE6-4342-B048-85BDC9FD1C3A}</a:tableStyleId>
              </a:tblPr>
              <a:tblGrid>
                <a:gridCol w="2291334">
                  <a:extLst>
                    <a:ext uri="{9D8B030D-6E8A-4147-A177-3AD203B41FA5}">
                      <a16:colId xmlns:a16="http://schemas.microsoft.com/office/drawing/2014/main" val="1413684367"/>
                    </a:ext>
                  </a:extLst>
                </a:gridCol>
                <a:gridCol w="1688911">
                  <a:extLst>
                    <a:ext uri="{9D8B030D-6E8A-4147-A177-3AD203B41FA5}">
                      <a16:colId xmlns:a16="http://schemas.microsoft.com/office/drawing/2014/main" val="961335892"/>
                    </a:ext>
                  </a:extLst>
                </a:gridCol>
                <a:gridCol w="757451">
                  <a:extLst>
                    <a:ext uri="{9D8B030D-6E8A-4147-A177-3AD203B41FA5}">
                      <a16:colId xmlns:a16="http://schemas.microsoft.com/office/drawing/2014/main" val="1547726766"/>
                    </a:ext>
                  </a:extLst>
                </a:gridCol>
                <a:gridCol w="1422779">
                  <a:extLst>
                    <a:ext uri="{9D8B030D-6E8A-4147-A177-3AD203B41FA5}">
                      <a16:colId xmlns:a16="http://schemas.microsoft.com/office/drawing/2014/main" val="2805360854"/>
                    </a:ext>
                  </a:extLst>
                </a:gridCol>
                <a:gridCol w="1483341">
                  <a:extLst>
                    <a:ext uri="{9D8B030D-6E8A-4147-A177-3AD203B41FA5}">
                      <a16:colId xmlns:a16="http://schemas.microsoft.com/office/drawing/2014/main" val="2600512394"/>
                    </a:ext>
                  </a:extLst>
                </a:gridCol>
              </a:tblGrid>
              <a:tr h="278130">
                <a:tc>
                  <a:txBody>
                    <a:bodyPr/>
                    <a:lstStyle/>
                    <a:p>
                      <a:pPr>
                        <a:spcAft>
                          <a:spcPts val="0"/>
                        </a:spcAft>
                      </a:pPr>
                      <a:r>
                        <a:rPr lang="en-US" sz="1700" b="1" kern="1200" dirty="0">
                          <a:solidFill>
                            <a:schemeClr val="bg1"/>
                          </a:solidFill>
                          <a:effectLst/>
                          <a:latin typeface="+mn-lt"/>
                          <a:ea typeface="MS Mincho" panose="02020609040205080304" pitchFamily="49" charset="-128"/>
                          <a:cs typeface="Times New Roman" panose="02020603050405020304" pitchFamily="18" charset="0"/>
                        </a:rPr>
                        <a:t>Genre</a:t>
                      </a:r>
                      <a:endParaRPr lang="nb-NO" sz="1700" dirty="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n-US" sz="1700" b="1" kern="1200">
                          <a:solidFill>
                            <a:schemeClr val="bg1"/>
                          </a:solidFill>
                          <a:effectLst/>
                          <a:latin typeface="+mn-lt"/>
                          <a:ea typeface="MS Mincho" panose="02020609040205080304" pitchFamily="49" charset="-128"/>
                          <a:cs typeface="Times New Roman" panose="02020603050405020304" pitchFamily="18" charset="0"/>
                        </a:rPr>
                        <a:t>Abbreviated Title</a:t>
                      </a:r>
                      <a:endParaRPr lang="nb-NO" sz="170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n-US" sz="1700" b="1" kern="1200">
                          <a:solidFill>
                            <a:schemeClr val="bg1"/>
                          </a:solidFill>
                          <a:effectLst/>
                          <a:latin typeface="+mn-lt"/>
                          <a:ea typeface="MS Mincho" panose="02020609040205080304" pitchFamily="49" charset="-128"/>
                          <a:cs typeface="Times New Roman" panose="02020603050405020304" pitchFamily="18" charset="0"/>
                        </a:rPr>
                        <a:t>Words</a:t>
                      </a:r>
                      <a:endParaRPr lang="nb-NO" sz="170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n-US" sz="1700" b="1" kern="1200">
                          <a:solidFill>
                            <a:schemeClr val="bg1"/>
                          </a:solidFill>
                          <a:effectLst/>
                          <a:latin typeface="+mn-lt"/>
                          <a:ea typeface="MS Mincho" panose="02020609040205080304" pitchFamily="49" charset="-128"/>
                          <a:cs typeface="Times New Roman" panose="02020603050405020304" pitchFamily="18" charset="0"/>
                        </a:rPr>
                        <a:t>Items (pairs)</a:t>
                      </a:r>
                      <a:endParaRPr lang="nb-NO" sz="170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n-US" sz="1700" b="1" kern="1200" dirty="0">
                          <a:solidFill>
                            <a:schemeClr val="bg1"/>
                          </a:solidFill>
                          <a:effectLst/>
                          <a:latin typeface="+mn-lt"/>
                          <a:ea typeface="MS Mincho" panose="02020609040205080304" pitchFamily="49" charset="-128"/>
                          <a:cs typeface="Times New Roman" panose="02020603050405020304" pitchFamily="18" charset="0"/>
                        </a:rPr>
                        <a:t>Participants</a:t>
                      </a:r>
                      <a:endParaRPr lang="nb-NO" sz="1700" dirty="0">
                        <a:solidFill>
                          <a:schemeClr val="bg1"/>
                        </a:solidFill>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851929758"/>
                  </a:ext>
                </a:extLst>
              </a:tr>
              <a:tr h="278130">
                <a:tc>
                  <a:txBody>
                    <a:bodyPr/>
                    <a:lstStyle/>
                    <a:p>
                      <a:pPr>
                        <a:spcAft>
                          <a:spcPts val="0"/>
                        </a:spcAft>
                      </a:pPr>
                      <a:r>
                        <a:rPr lang="en-US" sz="1700" kern="1200" dirty="0">
                          <a:solidFill>
                            <a:srgbClr val="000000"/>
                          </a:solidFill>
                          <a:effectLst/>
                          <a:latin typeface="+mn-lt"/>
                          <a:ea typeface="MS Mincho" panose="02020609040205080304" pitchFamily="49" charset="-128"/>
                          <a:cs typeface="Times New Roman" panose="02020603050405020304" pitchFamily="18" charset="0"/>
                        </a:rPr>
                        <a:t>Fiction</a:t>
                      </a:r>
                      <a:endParaRPr lang="nb-NO" sz="17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Beetle</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700" kern="1200">
                          <a:solidFill>
                            <a:srgbClr val="000000"/>
                          </a:solidFill>
                          <a:effectLst/>
                          <a:latin typeface="+mn-lt"/>
                          <a:ea typeface="MS PGothic" panose="020B0600070205080204" pitchFamily="34" charset="-128"/>
                          <a:cs typeface="Times New Roman" panose="02020603050405020304" pitchFamily="18" charset="0"/>
                        </a:rPr>
                        <a:t>1459</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300 (150)</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700" kern="1200" dirty="0">
                          <a:solidFill>
                            <a:srgbClr val="000000"/>
                          </a:solidFill>
                          <a:effectLst/>
                          <a:latin typeface="+mn-lt"/>
                          <a:ea typeface="MS Mincho" panose="02020609040205080304" pitchFamily="49" charset="-128"/>
                          <a:cs typeface="Times New Roman" panose="02020603050405020304" pitchFamily="18" charset="0"/>
                        </a:rPr>
                        <a:t>83</a:t>
                      </a:r>
                      <a:endParaRPr lang="nb-NO" sz="1700" dirty="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640877201"/>
                  </a:ext>
                </a:extLst>
              </a:tr>
              <a:tr h="278130">
                <a:tc>
                  <a:txBody>
                    <a:bodyPr/>
                    <a:lstStyle/>
                    <a:p>
                      <a:pP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Journalistic Prose</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Summit</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1116</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166 (83)</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84</a:t>
                      </a:r>
                      <a:endParaRPr lang="nb-NO" sz="170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361616586"/>
                  </a:ext>
                </a:extLst>
              </a:tr>
              <a:tr h="278130">
                <a:tc>
                  <a:txBody>
                    <a:bodyPr/>
                    <a:lstStyle/>
                    <a:p>
                      <a:pP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Scientific-Technical Prose</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n-US" sz="1700" kern="1200" dirty="0">
                          <a:solidFill>
                            <a:srgbClr val="000000"/>
                          </a:solidFill>
                          <a:effectLst/>
                          <a:latin typeface="+mn-lt"/>
                          <a:ea typeface="MS Mincho" panose="02020609040205080304" pitchFamily="49" charset="-128"/>
                          <a:cs typeface="Times New Roman" panose="02020603050405020304" pitchFamily="18" charset="0"/>
                        </a:rPr>
                        <a:t>Phages</a:t>
                      </a:r>
                      <a:endParaRPr lang="nb-NO" sz="17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1558</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198 (99)</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72</a:t>
                      </a:r>
                      <a:endParaRPr lang="nb-NO" sz="170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679563081"/>
                  </a:ext>
                </a:extLst>
              </a:tr>
              <a:tr h="278130">
                <a:tc>
                  <a:txBody>
                    <a:bodyPr/>
                    <a:lstStyle/>
                    <a:p>
                      <a:pP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Spoken Narration</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Yellow Sign</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700" kern="1200">
                          <a:solidFill>
                            <a:srgbClr val="000000"/>
                          </a:solidFill>
                          <a:effectLst/>
                          <a:latin typeface="+mn-lt"/>
                          <a:ea typeface="MS PGothic" panose="020B0600070205080204" pitchFamily="34" charset="-128"/>
                          <a:cs typeface="Times New Roman" panose="02020603050405020304" pitchFamily="18" charset="0"/>
                        </a:rPr>
                        <a:t>1275</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160 (80)</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99</a:t>
                      </a:r>
                      <a:endParaRPr lang="nb-NO" sz="170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607083533"/>
                  </a:ext>
                </a:extLst>
              </a:tr>
              <a:tr h="278130">
                <a:tc>
                  <a:txBody>
                    <a:bodyPr/>
                    <a:lstStyle/>
                    <a:p>
                      <a:pP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Guided Spoken Narration</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MSLU </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1617</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278 (139)</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78</a:t>
                      </a:r>
                      <a:endParaRPr lang="nb-NO" sz="170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804651304"/>
                  </a:ext>
                </a:extLst>
              </a:tr>
              <a:tr h="278130">
                <a:tc>
                  <a:txBody>
                    <a:bodyPr/>
                    <a:lstStyle/>
                    <a:p>
                      <a:pP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Radio Interview</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n-US" sz="1700" kern="1200" dirty="0">
                          <a:solidFill>
                            <a:srgbClr val="000000"/>
                          </a:solidFill>
                          <a:effectLst/>
                          <a:latin typeface="+mn-lt"/>
                          <a:ea typeface="MS Mincho" panose="02020609040205080304" pitchFamily="49" charset="-128"/>
                          <a:cs typeface="Times New Roman" panose="02020603050405020304" pitchFamily="18" charset="0"/>
                        </a:rPr>
                        <a:t>Ivan D.</a:t>
                      </a:r>
                      <a:endParaRPr lang="nb-NO" sz="17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1468</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244 (122)</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85</a:t>
                      </a:r>
                      <a:endParaRPr lang="nb-NO" sz="170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919655346"/>
                  </a:ext>
                </a:extLst>
              </a:tr>
              <a:tr h="278130">
                <a:tc>
                  <a:txBody>
                    <a:bodyPr/>
                    <a:lstStyle/>
                    <a:p>
                      <a:pPr>
                        <a:spcAft>
                          <a:spcPts val="0"/>
                        </a:spcAft>
                      </a:pPr>
                      <a:r>
                        <a:rPr lang="en-US" sz="1700" i="1" kern="1200">
                          <a:solidFill>
                            <a:srgbClr val="000000"/>
                          </a:solidFill>
                          <a:effectLst/>
                          <a:latin typeface="+mn-lt"/>
                          <a:ea typeface="MS Mincho" panose="02020609040205080304" pitchFamily="49" charset="-128"/>
                          <a:cs typeface="Times New Roman" panose="02020603050405020304" pitchFamily="18" charset="0"/>
                        </a:rPr>
                        <a:t>Totals</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n-US" sz="1700" kern="1200" dirty="0">
                          <a:solidFill>
                            <a:srgbClr val="000000"/>
                          </a:solidFill>
                          <a:effectLst/>
                          <a:latin typeface="+mn-lt"/>
                          <a:ea typeface="MS Mincho" panose="02020609040205080304" pitchFamily="49" charset="-128"/>
                          <a:cs typeface="Times New Roman" panose="02020603050405020304" pitchFamily="18" charset="0"/>
                        </a:rPr>
                        <a:t> </a:t>
                      </a:r>
                      <a:endParaRPr lang="nb-NO" sz="17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700" kern="1200">
                          <a:solidFill>
                            <a:srgbClr val="000000"/>
                          </a:solidFill>
                          <a:effectLst/>
                          <a:latin typeface="+mn-lt"/>
                          <a:ea typeface="MS Mincho" panose="02020609040205080304" pitchFamily="49" charset="-128"/>
                          <a:cs typeface="Times New Roman" panose="02020603050405020304" pitchFamily="18" charset="0"/>
                        </a:rPr>
                        <a:t> </a:t>
                      </a:r>
                      <a:endParaRPr lang="nb-NO" sz="17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700" i="1" kern="1200" dirty="0">
                          <a:solidFill>
                            <a:srgbClr val="000000"/>
                          </a:solidFill>
                          <a:effectLst/>
                          <a:latin typeface="+mn-lt"/>
                          <a:ea typeface="MS Mincho" panose="02020609040205080304" pitchFamily="49" charset="-128"/>
                          <a:cs typeface="Times New Roman" panose="02020603050405020304" pitchFamily="18" charset="0"/>
                        </a:rPr>
                        <a:t>1346</a:t>
                      </a:r>
                      <a:r>
                        <a:rPr lang="nb-NO" sz="1700" i="0" kern="1200" dirty="0">
                          <a:solidFill>
                            <a:schemeClr val="dk1"/>
                          </a:solidFill>
                          <a:effectLst/>
                          <a:latin typeface="+mn-lt"/>
                          <a:ea typeface="MS Mincho" panose="02020609040205080304" pitchFamily="49" charset="-128"/>
                          <a:cs typeface="Times New Roman" panose="02020603050405020304" pitchFamily="18" charset="0"/>
                        </a:rPr>
                        <a:t> </a:t>
                      </a:r>
                      <a:r>
                        <a:rPr lang="en-US" sz="1700" i="1" kern="1200" dirty="0">
                          <a:solidFill>
                            <a:srgbClr val="000000"/>
                          </a:solidFill>
                          <a:effectLst/>
                          <a:latin typeface="+mn-lt"/>
                          <a:ea typeface="MS Mincho" panose="02020609040205080304" pitchFamily="49" charset="-128"/>
                          <a:cs typeface="Times New Roman" panose="02020603050405020304" pitchFamily="18" charset="0"/>
                        </a:rPr>
                        <a:t>(673)</a:t>
                      </a:r>
                      <a:endParaRPr lang="nb-NO" sz="17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700" i="1" kern="1200" dirty="0">
                          <a:solidFill>
                            <a:srgbClr val="000000"/>
                          </a:solidFill>
                          <a:effectLst/>
                          <a:latin typeface="+mn-lt"/>
                          <a:ea typeface="MS Mincho" panose="02020609040205080304" pitchFamily="49" charset="-128"/>
                          <a:cs typeface="Times New Roman" panose="02020603050405020304" pitchFamily="18" charset="0"/>
                        </a:rPr>
                        <a:t>501</a:t>
                      </a:r>
                      <a:endParaRPr lang="nb-NO" sz="1700" dirty="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42181785"/>
                  </a:ext>
                </a:extLst>
              </a:tr>
            </a:tbl>
          </a:graphicData>
        </a:graphic>
      </p:graphicFrame>
      <p:sp>
        <p:nvSpPr>
          <p:cNvPr id="6" name="TextBox 5">
            <a:extLst>
              <a:ext uri="{FF2B5EF4-FFF2-40B4-BE49-F238E27FC236}">
                <a16:creationId xmlns:a16="http://schemas.microsoft.com/office/drawing/2014/main" id="{B193F63B-1C4E-A34D-BEBE-26446273DB02}"/>
              </a:ext>
            </a:extLst>
          </p:cNvPr>
          <p:cNvSpPr txBox="1"/>
          <p:nvPr/>
        </p:nvSpPr>
        <p:spPr>
          <a:xfrm>
            <a:off x="628650" y="3931016"/>
            <a:ext cx="8265968" cy="1061829"/>
          </a:xfrm>
          <a:prstGeom prst="rect">
            <a:avLst/>
          </a:prstGeom>
          <a:noFill/>
        </p:spPr>
        <p:txBody>
          <a:bodyPr wrap="square" rtlCol="0">
            <a:spAutoFit/>
          </a:bodyPr>
          <a:lstStyle/>
          <a:p>
            <a:r>
              <a:rPr lang="en-US" sz="2100" b="1" dirty="0"/>
              <a:t>Stimuli</a:t>
            </a:r>
            <a:r>
              <a:rPr lang="en-US" sz="2100" dirty="0"/>
              <a:t> chosen based on criteria of Authenticity, Genre, Length, Density of Test Items, and Appropriateness</a:t>
            </a:r>
          </a:p>
          <a:p>
            <a:r>
              <a:rPr lang="en-US" sz="2100" b="1" dirty="0"/>
              <a:t>Participants</a:t>
            </a:r>
            <a:r>
              <a:rPr lang="en-US" sz="2100" dirty="0"/>
              <a:t> recruited over the Internet and randomly assigned to stimuli</a:t>
            </a:r>
          </a:p>
        </p:txBody>
      </p:sp>
    </p:spTree>
    <p:extLst>
      <p:ext uri="{BB962C8B-B14F-4D97-AF65-F5344CB8AC3E}">
        <p14:creationId xmlns:p14="http://schemas.microsoft.com/office/powerpoint/2010/main" val="959878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831228-3301-7343-AA42-544A6617C4E8}"/>
              </a:ext>
            </a:extLst>
          </p:cNvPr>
          <p:cNvSpPr>
            <a:spLocks noGrp="1"/>
          </p:cNvSpPr>
          <p:nvPr>
            <p:ph type="title"/>
          </p:nvPr>
        </p:nvSpPr>
        <p:spPr>
          <a:xfrm>
            <a:off x="628651" y="273844"/>
            <a:ext cx="5553786" cy="994172"/>
          </a:xfrm>
        </p:spPr>
        <p:txBody>
          <a:bodyPr/>
          <a:lstStyle/>
          <a:p>
            <a:r>
              <a:rPr lang="en-US" b="1" dirty="0"/>
              <a:t>Participants were NOT told what the original aspect was</a:t>
            </a:r>
          </a:p>
        </p:txBody>
      </p:sp>
      <p:sp>
        <p:nvSpPr>
          <p:cNvPr id="5" name="Content Placeholder 4">
            <a:extLst>
              <a:ext uri="{FF2B5EF4-FFF2-40B4-BE49-F238E27FC236}">
                <a16:creationId xmlns:a16="http://schemas.microsoft.com/office/drawing/2014/main" id="{42C18732-E381-FE4D-9140-0453E2F9457F}"/>
              </a:ext>
            </a:extLst>
          </p:cNvPr>
          <p:cNvSpPr>
            <a:spLocks noGrp="1"/>
          </p:cNvSpPr>
          <p:nvPr>
            <p:ph idx="1"/>
          </p:nvPr>
        </p:nvSpPr>
        <p:spPr>
          <a:xfrm>
            <a:off x="628650" y="1369219"/>
            <a:ext cx="6086048" cy="3498060"/>
          </a:xfrm>
        </p:spPr>
        <p:txBody>
          <a:bodyPr>
            <a:normAutofit lnSpcReduction="10000"/>
          </a:bodyPr>
          <a:lstStyle/>
          <a:p>
            <a:pPr marL="0" indent="0">
              <a:buNone/>
            </a:pPr>
            <a:r>
              <a:rPr lang="nb-NO" sz="2700" dirty="0" err="1"/>
              <a:t>What</a:t>
            </a:r>
            <a:r>
              <a:rPr lang="nb-NO" sz="2700" dirty="0"/>
              <a:t> </a:t>
            </a:r>
            <a:r>
              <a:rPr lang="nb-NO" sz="2700" dirty="0" err="1"/>
              <a:t>participants</a:t>
            </a:r>
            <a:r>
              <a:rPr lang="nb-NO" sz="2700" dirty="0"/>
              <a:t> </a:t>
            </a:r>
            <a:r>
              <a:rPr lang="nb-NO" sz="2700" dirty="0" err="1"/>
              <a:t>saw</a:t>
            </a:r>
            <a:r>
              <a:rPr lang="nb-NO" sz="2700" dirty="0"/>
              <a:t>:</a:t>
            </a:r>
          </a:p>
          <a:p>
            <a:pPr marL="0" indent="0">
              <a:buNone/>
            </a:pPr>
            <a:endParaRPr lang="nb-NO" sz="2700" dirty="0"/>
          </a:p>
          <a:p>
            <a:pPr marL="0" indent="0">
              <a:buNone/>
            </a:pPr>
            <a:r>
              <a:rPr lang="en-US" i="1" dirty="0" err="1"/>
              <a:t>Pravo</a:t>
            </a:r>
            <a:r>
              <a:rPr lang="en-US" i="1" dirty="0"/>
              <a:t> </a:t>
            </a:r>
            <a:r>
              <a:rPr lang="en-US" i="1" dirty="0" err="1"/>
              <a:t>vybora</a:t>
            </a:r>
            <a:r>
              <a:rPr lang="en-US" i="1" dirty="0"/>
              <a:t> </a:t>
            </a:r>
            <a:r>
              <a:rPr lang="en-US" i="1" dirty="0" err="1"/>
              <a:t>žiznennogo</a:t>
            </a:r>
            <a:r>
              <a:rPr lang="en-US" i="1" dirty="0"/>
              <a:t> </a:t>
            </a:r>
            <a:r>
              <a:rPr lang="en-US" i="1" dirty="0" err="1"/>
              <a:t>puti</a:t>
            </a:r>
            <a:r>
              <a:rPr lang="en-US" i="1" dirty="0"/>
              <a:t> -- </a:t>
            </a:r>
            <a:r>
              <a:rPr lang="en-US" i="1" dirty="0" err="1"/>
              <a:t>bol’šoj</a:t>
            </a:r>
            <a:r>
              <a:rPr lang="en-US" i="1" dirty="0"/>
              <a:t> </a:t>
            </a:r>
            <a:r>
              <a:rPr lang="en-US" i="1" dirty="0" err="1"/>
              <a:t>podarok</a:t>
            </a:r>
            <a:r>
              <a:rPr lang="en-US" i="1" dirty="0"/>
              <a:t> </a:t>
            </a:r>
            <a:r>
              <a:rPr lang="en-US" i="1" dirty="0" err="1"/>
              <a:t>sud’by</a:t>
            </a:r>
            <a:r>
              <a:rPr lang="en-US" i="1" dirty="0"/>
              <a:t>. U </a:t>
            </a:r>
            <a:r>
              <a:rPr lang="en-US" i="1" dirty="0" err="1"/>
              <a:t>Vasilija</a:t>
            </a:r>
            <a:r>
              <a:rPr lang="en-US" i="1" dirty="0"/>
              <a:t> </a:t>
            </a:r>
            <a:r>
              <a:rPr lang="en-US" i="1" dirty="0" err="1"/>
              <a:t>ètogo</a:t>
            </a:r>
            <a:r>
              <a:rPr lang="en-US" i="1" dirty="0"/>
              <a:t> </a:t>
            </a:r>
            <a:r>
              <a:rPr lang="en-US" i="1" dirty="0" err="1"/>
              <a:t>prava</a:t>
            </a:r>
            <a:r>
              <a:rPr lang="en-US" i="1" dirty="0"/>
              <a:t> ne </a:t>
            </a:r>
            <a:r>
              <a:rPr lang="en-US" i="1" dirty="0" err="1"/>
              <a:t>bylo</a:t>
            </a:r>
            <a:r>
              <a:rPr lang="en-US" i="1" dirty="0"/>
              <a:t>. On </a:t>
            </a:r>
            <a:r>
              <a:rPr lang="en-US" i="1" dirty="0" err="1"/>
              <a:t>bezropotno</a:t>
            </a:r>
            <a:r>
              <a:rPr lang="en-US" i="1" dirty="0"/>
              <a:t> </a:t>
            </a:r>
            <a:r>
              <a:rPr lang="en-US" b="1" i="1" dirty="0"/>
              <a:t>[</a:t>
            </a:r>
            <a:r>
              <a:rPr lang="en-US" b="1" i="1" baseline="30000" dirty="0"/>
              <a:t> </a:t>
            </a:r>
            <a:r>
              <a:rPr lang="en-US" b="1" i="1" dirty="0" err="1">
                <a:solidFill>
                  <a:schemeClr val="accent6"/>
                </a:solidFill>
              </a:rPr>
              <a:t>prinjal</a:t>
            </a:r>
            <a:r>
              <a:rPr lang="en-US" b="1" i="1" dirty="0"/>
              <a:t> / </a:t>
            </a:r>
            <a:r>
              <a:rPr lang="en-US" b="1" i="1" dirty="0" err="1">
                <a:solidFill>
                  <a:srgbClr val="7030A0"/>
                </a:solidFill>
              </a:rPr>
              <a:t>prinimal</a:t>
            </a:r>
            <a:r>
              <a:rPr lang="en-US" b="1" i="1" dirty="0"/>
              <a:t> ]</a:t>
            </a:r>
            <a:r>
              <a:rPr lang="en-US" i="1" dirty="0"/>
              <a:t> </a:t>
            </a:r>
            <a:r>
              <a:rPr lang="en-US" i="1" dirty="0" err="1"/>
              <a:t>vybor</a:t>
            </a:r>
            <a:r>
              <a:rPr lang="en-US" i="1" dirty="0"/>
              <a:t>, </a:t>
            </a:r>
            <a:r>
              <a:rPr lang="en-US" i="1" dirty="0" err="1"/>
              <a:t>kotoryj</a:t>
            </a:r>
            <a:r>
              <a:rPr lang="en-US" i="1" dirty="0"/>
              <a:t> </a:t>
            </a:r>
            <a:r>
              <a:rPr lang="en-US" i="1" dirty="0" err="1"/>
              <a:t>za</a:t>
            </a:r>
            <a:r>
              <a:rPr lang="en-US" i="1" dirty="0"/>
              <a:t> </a:t>
            </a:r>
            <a:r>
              <a:rPr lang="en-US" i="1" dirty="0" err="1"/>
              <a:t>nego</a:t>
            </a:r>
            <a:r>
              <a:rPr lang="en-US" i="1" dirty="0"/>
              <a:t> </a:t>
            </a:r>
            <a:r>
              <a:rPr lang="en-US" b="1" i="1" dirty="0"/>
              <a:t>[</a:t>
            </a:r>
            <a:r>
              <a:rPr lang="en-US" b="1" i="1" baseline="30000" dirty="0"/>
              <a:t> </a:t>
            </a:r>
            <a:r>
              <a:rPr lang="en-US" b="1" i="1" dirty="0" err="1">
                <a:solidFill>
                  <a:schemeClr val="accent6"/>
                </a:solidFill>
              </a:rPr>
              <a:t>sdelala</a:t>
            </a:r>
            <a:r>
              <a:rPr lang="en-US" b="1" i="1" dirty="0"/>
              <a:t> / </a:t>
            </a:r>
            <a:r>
              <a:rPr lang="en-US" b="1" i="1" dirty="0" err="1">
                <a:solidFill>
                  <a:srgbClr val="7030A0"/>
                </a:solidFill>
              </a:rPr>
              <a:t>delala</a:t>
            </a:r>
            <a:r>
              <a:rPr lang="en-US" b="1" i="1" dirty="0"/>
              <a:t> ]</a:t>
            </a:r>
            <a:r>
              <a:rPr lang="en-US" i="1" dirty="0"/>
              <a:t> </a:t>
            </a:r>
            <a:r>
              <a:rPr lang="en-US" i="1" dirty="0" err="1"/>
              <a:t>sud’ba</a:t>
            </a:r>
            <a:r>
              <a:rPr lang="en-US" i="1" dirty="0"/>
              <a:t>, </a:t>
            </a:r>
            <a:r>
              <a:rPr lang="en-US" i="1" dirty="0" err="1"/>
              <a:t>i</a:t>
            </a:r>
            <a:r>
              <a:rPr lang="en-US" i="1" dirty="0"/>
              <a:t> </a:t>
            </a:r>
            <a:r>
              <a:rPr lang="en-US" i="1" dirty="0" err="1"/>
              <a:t>èto</a:t>
            </a:r>
            <a:r>
              <a:rPr lang="en-US" i="1" dirty="0"/>
              <a:t> </a:t>
            </a:r>
            <a:r>
              <a:rPr lang="en-US" i="1" dirty="0" err="1"/>
              <a:t>byl</a:t>
            </a:r>
            <a:r>
              <a:rPr lang="en-US" i="1" dirty="0"/>
              <a:t> </a:t>
            </a:r>
            <a:r>
              <a:rPr lang="en-US" i="1" dirty="0" err="1"/>
              <a:t>velikij</a:t>
            </a:r>
            <a:r>
              <a:rPr lang="en-US" i="1" dirty="0"/>
              <a:t> </a:t>
            </a:r>
            <a:r>
              <a:rPr lang="en-US" i="1" dirty="0" err="1"/>
              <a:t>šag</a:t>
            </a:r>
            <a:r>
              <a:rPr lang="en-US" i="1" dirty="0"/>
              <a:t>.</a:t>
            </a:r>
          </a:p>
          <a:p>
            <a:pPr marL="0" indent="0">
              <a:buNone/>
            </a:pPr>
            <a:endParaRPr lang="en-US" i="1" dirty="0"/>
          </a:p>
          <a:p>
            <a:pPr marL="0" indent="0">
              <a:buNone/>
            </a:pPr>
            <a:r>
              <a:rPr lang="en-US" dirty="0"/>
              <a:t>‘The right to choose one’s path in life is a great gift of fate. </a:t>
            </a:r>
            <a:r>
              <a:rPr lang="en-US" dirty="0" err="1"/>
              <a:t>Vasilij</a:t>
            </a:r>
            <a:r>
              <a:rPr lang="en-US" dirty="0"/>
              <a:t> didn’t have that right. He uncomplainingly </a:t>
            </a:r>
            <a:r>
              <a:rPr lang="en-US" b="1" dirty="0"/>
              <a:t>accepted</a:t>
            </a:r>
            <a:r>
              <a:rPr lang="en-US" dirty="0"/>
              <a:t> the choice that fate </a:t>
            </a:r>
            <a:r>
              <a:rPr lang="en-US" b="1" dirty="0"/>
              <a:t>made</a:t>
            </a:r>
            <a:r>
              <a:rPr lang="en-US" dirty="0"/>
              <a:t> for him, and that was a major step.’</a:t>
            </a:r>
            <a:endParaRPr lang="en-US" sz="2700" dirty="0"/>
          </a:p>
        </p:txBody>
      </p:sp>
      <p:pic>
        <p:nvPicPr>
          <p:cNvPr id="6" name="Picture 5">
            <a:extLst>
              <a:ext uri="{FF2B5EF4-FFF2-40B4-BE49-F238E27FC236}">
                <a16:creationId xmlns:a16="http://schemas.microsoft.com/office/drawing/2014/main" id="{8F0E7A91-EB30-8941-B17C-ED7B6EA5AA59}"/>
              </a:ext>
            </a:extLst>
          </p:cNvPr>
          <p:cNvPicPr>
            <a:picLocks noChangeAspect="1"/>
          </p:cNvPicPr>
          <p:nvPr/>
        </p:nvPicPr>
        <p:blipFill>
          <a:blip r:embed="rId2"/>
          <a:stretch>
            <a:fillRect/>
          </a:stretch>
        </p:blipFill>
        <p:spPr>
          <a:xfrm>
            <a:off x="5783239" y="1"/>
            <a:ext cx="3360761" cy="2240507"/>
          </a:xfrm>
          <a:prstGeom prst="rect">
            <a:avLst/>
          </a:prstGeom>
        </p:spPr>
      </p:pic>
      <p:sp>
        <p:nvSpPr>
          <p:cNvPr id="7" name="TextBox 6">
            <a:extLst>
              <a:ext uri="{FF2B5EF4-FFF2-40B4-BE49-F238E27FC236}">
                <a16:creationId xmlns:a16="http://schemas.microsoft.com/office/drawing/2014/main" id="{CFCB20B4-5638-C046-BF9B-7CB4C24CC431}"/>
              </a:ext>
            </a:extLst>
          </p:cNvPr>
          <p:cNvSpPr txBox="1"/>
          <p:nvPr/>
        </p:nvSpPr>
        <p:spPr>
          <a:xfrm>
            <a:off x="6714698" y="2558955"/>
            <a:ext cx="2313296" cy="2308324"/>
          </a:xfrm>
          <a:prstGeom prst="rect">
            <a:avLst/>
          </a:prstGeom>
          <a:noFill/>
        </p:spPr>
        <p:txBody>
          <a:bodyPr wrap="square" rtlCol="0">
            <a:spAutoFit/>
          </a:bodyPr>
          <a:lstStyle/>
          <a:p>
            <a:r>
              <a:rPr lang="en-US" sz="2400" dirty="0"/>
              <a:t>Participants were asked to rate BOTH the </a:t>
            </a:r>
            <a:r>
              <a:rPr lang="en-US" sz="2400" b="1" dirty="0">
                <a:solidFill>
                  <a:schemeClr val="accent6"/>
                </a:solidFill>
              </a:rPr>
              <a:t>Perfective</a:t>
            </a:r>
            <a:r>
              <a:rPr lang="en-US" sz="2400" dirty="0"/>
              <a:t> and the </a:t>
            </a:r>
            <a:r>
              <a:rPr lang="en-US" sz="2400" b="1" dirty="0">
                <a:solidFill>
                  <a:srgbClr val="7030A0"/>
                </a:solidFill>
              </a:rPr>
              <a:t>Imperfective</a:t>
            </a:r>
            <a:r>
              <a:rPr lang="en-US" sz="2400" dirty="0"/>
              <a:t> verb forms</a:t>
            </a:r>
          </a:p>
        </p:txBody>
      </p:sp>
    </p:spTree>
    <p:extLst>
      <p:ext uri="{BB962C8B-B14F-4D97-AF65-F5344CB8AC3E}">
        <p14:creationId xmlns:p14="http://schemas.microsoft.com/office/powerpoint/2010/main" val="1675713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3" name="Title 1"/>
          <p:cNvSpPr>
            <a:spLocks noGrp="1"/>
          </p:cNvSpPr>
          <p:nvPr>
            <p:ph type="title"/>
          </p:nvPr>
        </p:nvSpPr>
        <p:spPr>
          <a:xfrm>
            <a:off x="1645444" y="125016"/>
            <a:ext cx="5910263" cy="414338"/>
          </a:xfrm>
        </p:spPr>
        <p:txBody>
          <a:bodyPr>
            <a:normAutofit fontScale="90000"/>
          </a:bodyPr>
          <a:lstStyle/>
          <a:p>
            <a:pPr algn="ctr"/>
            <a:r>
              <a:rPr lang="nb-NO" altLang="en-US" sz="2700">
                <a:latin typeface="Open Sans" charset="0"/>
                <a:ea typeface="ＭＳ Ｐゴシック" charset="-128"/>
                <a:cs typeface="Open Sans" charset="0"/>
              </a:rPr>
              <a:t>What our experiment looked like:</a:t>
            </a:r>
            <a:endParaRPr lang="en-US" altLang="en-US" sz="2700">
              <a:latin typeface="Open Sans" charset="0"/>
              <a:ea typeface="ＭＳ Ｐゴシック" charset="-128"/>
              <a:cs typeface="Open Sans" charset="0"/>
            </a:endParaRPr>
          </a:p>
        </p:txBody>
      </p:sp>
      <p:pic>
        <p:nvPicPr>
          <p:cNvPr id="100355" name="Content Placeholder 2" descr="Screen Shot 2016-08-22 at 19.52.28.png"/>
          <p:cNvPicPr>
            <a:picLocks noGrp="1" noChangeAspect="1"/>
          </p:cNvPicPr>
          <p:nvPr>
            <p:ph idx="1"/>
          </p:nvPr>
        </p:nvPicPr>
        <p:blipFill>
          <a:blip r:embed="rId2">
            <a:extLst>
              <a:ext uri="{28A0092B-C50C-407E-A947-70E740481C1C}">
                <a14:useLocalDpi xmlns:a14="http://schemas.microsoft.com/office/drawing/2010/main" val="0"/>
              </a:ext>
            </a:extLst>
          </a:blip>
          <a:srcRect l="-438" r="-742"/>
          <a:stretch>
            <a:fillRect/>
          </a:stretch>
        </p:blipFill>
        <p:spPr>
          <a:xfrm>
            <a:off x="1181101" y="507206"/>
            <a:ext cx="6769894" cy="4652963"/>
          </a:xfrm>
        </p:spPr>
      </p:pic>
    </p:spTree>
    <p:extLst>
      <p:ext uri="{BB962C8B-B14F-4D97-AF65-F5344CB8AC3E}">
        <p14:creationId xmlns:p14="http://schemas.microsoft.com/office/powerpoint/2010/main" val="3190267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75C7B-5CE3-8041-A34A-587D957C1B34}"/>
              </a:ext>
            </a:extLst>
          </p:cNvPr>
          <p:cNvSpPr>
            <a:spLocks noGrp="1"/>
          </p:cNvSpPr>
          <p:nvPr>
            <p:ph type="title"/>
          </p:nvPr>
        </p:nvSpPr>
        <p:spPr/>
        <p:txBody>
          <a:bodyPr/>
          <a:lstStyle/>
          <a:p>
            <a:r>
              <a:rPr lang="en-US" dirty="0"/>
              <a:t>111,364 vectors of data with values for: </a:t>
            </a:r>
          </a:p>
        </p:txBody>
      </p:sp>
      <p:sp>
        <p:nvSpPr>
          <p:cNvPr id="3" name="Content Placeholder 2">
            <a:extLst>
              <a:ext uri="{FF2B5EF4-FFF2-40B4-BE49-F238E27FC236}">
                <a16:creationId xmlns:a16="http://schemas.microsoft.com/office/drawing/2014/main" id="{DB6CCBA0-75B6-2049-BAB3-10E2E01237F6}"/>
              </a:ext>
            </a:extLst>
          </p:cNvPr>
          <p:cNvSpPr>
            <a:spLocks noGrp="1"/>
          </p:cNvSpPr>
          <p:nvPr>
            <p:ph idx="1"/>
          </p:nvPr>
        </p:nvSpPr>
        <p:spPr>
          <a:xfrm>
            <a:off x="670300" y="1313387"/>
            <a:ext cx="7888582" cy="3681400"/>
          </a:xfrm>
        </p:spPr>
        <p:txBody>
          <a:bodyPr/>
          <a:lstStyle/>
          <a:p>
            <a:r>
              <a:rPr lang="en-US" dirty="0"/>
              <a:t>Rating (Impossible, Acceptable, Excellent) = dependent variable</a:t>
            </a:r>
          </a:p>
          <a:p>
            <a:r>
              <a:rPr lang="en-US" dirty="0"/>
              <a:t>Participant = random variable</a:t>
            </a:r>
          </a:p>
          <a:p>
            <a:r>
              <a:rPr lang="en-US" dirty="0"/>
              <a:t>Text</a:t>
            </a:r>
          </a:p>
          <a:p>
            <a:r>
              <a:rPr lang="en-US" dirty="0"/>
              <a:t>Match to Original Aspect (True/False)</a:t>
            </a:r>
          </a:p>
          <a:p>
            <a:r>
              <a:rPr lang="en-US" dirty="0"/>
              <a:t>Aspect (</a:t>
            </a:r>
            <a:r>
              <a:rPr lang="en-US" dirty="0">
                <a:solidFill>
                  <a:schemeClr val="accent6"/>
                </a:solidFill>
              </a:rPr>
              <a:t>Perfective</a:t>
            </a:r>
            <a:r>
              <a:rPr lang="en-US" dirty="0"/>
              <a:t>, </a:t>
            </a:r>
            <a:r>
              <a:rPr lang="en-US" dirty="0">
                <a:solidFill>
                  <a:srgbClr val="7030A0"/>
                </a:solidFill>
              </a:rPr>
              <a:t>Imperfective</a:t>
            </a:r>
            <a:r>
              <a:rPr lang="en-US" dirty="0"/>
              <a:t>)</a:t>
            </a:r>
          </a:p>
          <a:p>
            <a:r>
              <a:rPr lang="en-US" dirty="0" err="1"/>
              <a:t>Subparadigm</a:t>
            </a:r>
            <a:r>
              <a:rPr lang="en-US" dirty="0"/>
              <a:t> (Past, Future, Imperative, Infinitive)</a:t>
            </a:r>
          </a:p>
          <a:p>
            <a:r>
              <a:rPr lang="en-US" dirty="0"/>
              <a:t>Age</a:t>
            </a:r>
          </a:p>
          <a:p>
            <a:r>
              <a:rPr lang="en-US" dirty="0"/>
              <a:t>Gender [non-significant]</a:t>
            </a:r>
          </a:p>
          <a:p>
            <a:r>
              <a:rPr lang="en-US" dirty="0"/>
              <a:t>Logarithm of relative frequency of this form vs. form of opposite aspect</a:t>
            </a:r>
          </a:p>
          <a:p>
            <a:r>
              <a:rPr lang="en-US" dirty="0"/>
              <a:t>Triggers (None, True [matches original aspect], False [does not match original aspect])</a:t>
            </a:r>
          </a:p>
        </p:txBody>
      </p:sp>
    </p:spTree>
    <p:extLst>
      <p:ext uri="{BB962C8B-B14F-4D97-AF65-F5344CB8AC3E}">
        <p14:creationId xmlns:p14="http://schemas.microsoft.com/office/powerpoint/2010/main" val="4150840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2136F-0668-6C46-A792-6EF6D74C82F3}"/>
              </a:ext>
            </a:extLst>
          </p:cNvPr>
          <p:cNvSpPr>
            <a:spLocks noGrp="1"/>
          </p:cNvSpPr>
          <p:nvPr>
            <p:ph type="title"/>
          </p:nvPr>
        </p:nvSpPr>
        <p:spPr>
          <a:xfrm>
            <a:off x="206477" y="225157"/>
            <a:ext cx="8343939" cy="570212"/>
          </a:xfrm>
        </p:spPr>
        <p:txBody>
          <a:bodyPr/>
          <a:lstStyle/>
          <a:p>
            <a:r>
              <a:rPr lang="en-US" dirty="0"/>
              <a:t>Results of </a:t>
            </a:r>
            <a:r>
              <a:rPr lang="en-GB" dirty="0"/>
              <a:t>mixed-effects ordinal regression model</a:t>
            </a:r>
            <a:r>
              <a:rPr lang="nb-NO" dirty="0"/>
              <a:t> </a:t>
            </a:r>
            <a:endParaRPr lang="en-US" dirty="0"/>
          </a:p>
        </p:txBody>
      </p:sp>
      <p:pic>
        <p:nvPicPr>
          <p:cNvPr id="4" name="Picture 3">
            <a:extLst>
              <a:ext uri="{FF2B5EF4-FFF2-40B4-BE49-F238E27FC236}">
                <a16:creationId xmlns:a16="http://schemas.microsoft.com/office/drawing/2014/main" id="{30AA5A73-FFC0-324E-8AD0-42156F96AD26}"/>
              </a:ext>
            </a:extLst>
          </p:cNvPr>
          <p:cNvPicPr>
            <a:picLocks noChangeAspect="1"/>
          </p:cNvPicPr>
          <p:nvPr/>
        </p:nvPicPr>
        <p:blipFill>
          <a:blip r:embed="rId2"/>
          <a:stretch>
            <a:fillRect/>
          </a:stretch>
        </p:blipFill>
        <p:spPr>
          <a:xfrm>
            <a:off x="0" y="795368"/>
            <a:ext cx="9144000" cy="4339342"/>
          </a:xfrm>
          <a:prstGeom prst="rect">
            <a:avLst/>
          </a:prstGeom>
        </p:spPr>
      </p:pic>
    </p:spTree>
    <p:extLst>
      <p:ext uri="{BB962C8B-B14F-4D97-AF65-F5344CB8AC3E}">
        <p14:creationId xmlns:p14="http://schemas.microsoft.com/office/powerpoint/2010/main" val="1022572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Experimental Approach to Russian Aspect</a:t>
            </a:r>
          </a:p>
        </p:txBody>
      </p:sp>
      <p:sp>
        <p:nvSpPr>
          <p:cNvPr id="3" name="Content Placeholder 2"/>
          <p:cNvSpPr>
            <a:spLocks noGrp="1"/>
          </p:cNvSpPr>
          <p:nvPr>
            <p:ph idx="1"/>
          </p:nvPr>
        </p:nvSpPr>
        <p:spPr>
          <a:xfrm>
            <a:off x="628651" y="1369219"/>
            <a:ext cx="4424081" cy="3263504"/>
          </a:xfrm>
        </p:spPr>
        <p:txBody>
          <a:bodyPr>
            <a:normAutofit fontScale="92500" lnSpcReduction="20000"/>
          </a:bodyPr>
          <a:lstStyle/>
          <a:p>
            <a:r>
              <a:rPr lang="en-US" dirty="0"/>
              <a:t>How do native speakers of Russian react to </a:t>
            </a:r>
            <a:r>
              <a:rPr lang="en-US" b="1" dirty="0"/>
              <a:t>aspectual choices in extended authentic context?</a:t>
            </a:r>
          </a:p>
          <a:p>
            <a:r>
              <a:rPr lang="en-US" dirty="0"/>
              <a:t>To what extent is the choice of perfective vs. imperfective </a:t>
            </a:r>
            <a:r>
              <a:rPr lang="en-US" b="1" dirty="0"/>
              <a:t>determined by context?</a:t>
            </a:r>
          </a:p>
          <a:p>
            <a:r>
              <a:rPr lang="en-US" dirty="0"/>
              <a:t>To what extent is the choice </a:t>
            </a:r>
            <a:r>
              <a:rPr lang="en-US" b="1" dirty="0"/>
              <a:t>open to construal?</a:t>
            </a:r>
          </a:p>
          <a:p>
            <a:r>
              <a:rPr lang="en-US" dirty="0"/>
              <a:t>Do </a:t>
            </a:r>
            <a:r>
              <a:rPr lang="en-US" b="1" dirty="0"/>
              <a:t>native speakers differ </a:t>
            </a:r>
            <a:r>
              <a:rPr lang="en-US" dirty="0"/>
              <a:t>in their choices?</a:t>
            </a:r>
          </a:p>
          <a:p>
            <a:r>
              <a:rPr lang="en-US" dirty="0"/>
              <a:t>What </a:t>
            </a:r>
            <a:r>
              <a:rPr lang="en-US" b="1" dirty="0"/>
              <a:t>factors</a:t>
            </a:r>
            <a:r>
              <a:rPr lang="en-US" dirty="0"/>
              <a:t> are at play? </a:t>
            </a:r>
          </a:p>
          <a:p>
            <a:r>
              <a:rPr lang="en-US" dirty="0"/>
              <a:t>How can we use this information to </a:t>
            </a:r>
            <a:r>
              <a:rPr lang="en-US" b="1" dirty="0"/>
              <a:t>improve instruction</a:t>
            </a:r>
            <a:r>
              <a:rPr lang="en-US" dirty="0"/>
              <a:t>?</a:t>
            </a:r>
          </a:p>
          <a:p>
            <a:endParaRPr lang="en-US" dirty="0"/>
          </a:p>
          <a:p>
            <a:endParaRPr lang="en-US" dirty="0"/>
          </a:p>
        </p:txBody>
      </p:sp>
      <p:pic>
        <p:nvPicPr>
          <p:cNvPr id="4" name="Content Placeholder 2" descr="Screen Shot 2016-08-22 at 19.52.28.png"/>
          <p:cNvPicPr>
            <a:picLocks noChangeAspect="1"/>
          </p:cNvPicPr>
          <p:nvPr/>
        </p:nvPicPr>
        <p:blipFill rotWithShape="1">
          <a:blip r:embed="rId2">
            <a:extLst>
              <a:ext uri="{28A0092B-C50C-407E-A947-70E740481C1C}">
                <a14:useLocalDpi xmlns:a14="http://schemas.microsoft.com/office/drawing/2010/main" val="0"/>
              </a:ext>
            </a:extLst>
          </a:blip>
          <a:srcRect l="2187" t="67618" r="49227" b="19998"/>
          <a:stretch/>
        </p:blipFill>
        <p:spPr>
          <a:xfrm>
            <a:off x="5211049" y="1369219"/>
            <a:ext cx="3932951" cy="697088"/>
          </a:xfrm>
          <a:prstGeom prst="rect">
            <a:avLst/>
          </a:prstGeom>
        </p:spPr>
      </p:pic>
      <p:pic>
        <p:nvPicPr>
          <p:cNvPr id="14340" name="Picture 4" descr="http://clipartix.com/wp-content/uploads/2016/08/Questions-question-clipart-clipart-kid-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0918" y="2220554"/>
            <a:ext cx="1992975" cy="225792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https://openclipart.org/image/2400px/svg_to_png/191766/Question-Gu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1100" y="2143430"/>
            <a:ext cx="2112900" cy="2335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631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2136F-0668-6C46-A792-6EF6D74C82F3}"/>
              </a:ext>
            </a:extLst>
          </p:cNvPr>
          <p:cNvSpPr>
            <a:spLocks noGrp="1"/>
          </p:cNvSpPr>
          <p:nvPr>
            <p:ph type="title"/>
          </p:nvPr>
        </p:nvSpPr>
        <p:spPr>
          <a:xfrm>
            <a:off x="206477" y="225157"/>
            <a:ext cx="8343939" cy="570212"/>
          </a:xfrm>
        </p:spPr>
        <p:txBody>
          <a:bodyPr/>
          <a:lstStyle/>
          <a:p>
            <a:r>
              <a:rPr lang="en-US" dirty="0"/>
              <a:t>Results of </a:t>
            </a:r>
            <a:r>
              <a:rPr lang="en-GB" dirty="0"/>
              <a:t>mixed-effects ordinal regression model</a:t>
            </a:r>
            <a:r>
              <a:rPr lang="nb-NO" dirty="0"/>
              <a:t> </a:t>
            </a:r>
            <a:endParaRPr lang="en-US" dirty="0"/>
          </a:p>
        </p:txBody>
      </p:sp>
      <p:pic>
        <p:nvPicPr>
          <p:cNvPr id="4" name="Picture 3">
            <a:extLst>
              <a:ext uri="{FF2B5EF4-FFF2-40B4-BE49-F238E27FC236}">
                <a16:creationId xmlns:a16="http://schemas.microsoft.com/office/drawing/2014/main" id="{30AA5A73-FFC0-324E-8AD0-42156F96AD26}"/>
              </a:ext>
            </a:extLst>
          </p:cNvPr>
          <p:cNvPicPr>
            <a:picLocks noChangeAspect="1"/>
          </p:cNvPicPr>
          <p:nvPr/>
        </p:nvPicPr>
        <p:blipFill>
          <a:blip r:embed="rId2"/>
          <a:stretch>
            <a:fillRect/>
          </a:stretch>
        </p:blipFill>
        <p:spPr>
          <a:xfrm>
            <a:off x="0" y="795368"/>
            <a:ext cx="9144000" cy="4339342"/>
          </a:xfrm>
          <a:prstGeom prst="rect">
            <a:avLst/>
          </a:prstGeom>
        </p:spPr>
      </p:pic>
      <p:sp>
        <p:nvSpPr>
          <p:cNvPr id="5" name="Rounded Rectangle 4">
            <a:extLst>
              <a:ext uri="{FF2B5EF4-FFF2-40B4-BE49-F238E27FC236}">
                <a16:creationId xmlns:a16="http://schemas.microsoft.com/office/drawing/2014/main" id="{BEEB6BAC-3BEA-8549-85FC-A85A3F678DE7}"/>
              </a:ext>
            </a:extLst>
          </p:cNvPr>
          <p:cNvSpPr>
            <a:spLocks noChangeArrowheads="1"/>
          </p:cNvSpPr>
          <p:nvPr/>
        </p:nvSpPr>
        <p:spPr bwMode="auto">
          <a:xfrm>
            <a:off x="68826" y="1042220"/>
            <a:ext cx="3441290" cy="403122"/>
          </a:xfrm>
          <a:prstGeom prst="roundRect">
            <a:avLst>
              <a:gd name="adj" fmla="val 16667"/>
            </a:avLst>
          </a:prstGeom>
          <a:noFill/>
          <a:ln w="38100">
            <a:solidFill>
              <a:srgbClr val="00607F"/>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a:defRPr/>
            </a:pPr>
            <a:endParaRPr lang="en-US" altLang="x-none" sz="1350">
              <a:solidFill>
                <a:srgbClr val="FFFFFF"/>
              </a:solidFill>
            </a:endParaRPr>
          </a:p>
        </p:txBody>
      </p:sp>
      <p:sp>
        <p:nvSpPr>
          <p:cNvPr id="6" name="Rounded Rectangular Callout 5">
            <a:extLst>
              <a:ext uri="{FF2B5EF4-FFF2-40B4-BE49-F238E27FC236}">
                <a16:creationId xmlns:a16="http://schemas.microsoft.com/office/drawing/2014/main" id="{B0E8DF40-F704-EF45-8CA8-98A89C0EF85F}"/>
              </a:ext>
            </a:extLst>
          </p:cNvPr>
          <p:cNvSpPr>
            <a:spLocks noChangeArrowheads="1"/>
          </p:cNvSpPr>
          <p:nvPr/>
        </p:nvSpPr>
        <p:spPr bwMode="auto">
          <a:xfrm>
            <a:off x="4227526" y="1139583"/>
            <a:ext cx="3687442" cy="3481578"/>
          </a:xfrm>
          <a:prstGeom prst="wedgeRoundRectCallout">
            <a:avLst>
              <a:gd name="adj1" fmla="val -72560"/>
              <a:gd name="adj2" fmla="val -40358"/>
              <a:gd name="adj3" fmla="val 16667"/>
            </a:avLst>
          </a:prstGeom>
          <a:solidFill>
            <a:schemeClr val="bg1"/>
          </a:solidFill>
          <a:ln w="38100">
            <a:solidFill>
              <a:srgbClr val="00607F"/>
            </a:solidFill>
            <a:miter lim="800000"/>
            <a:headEnd/>
            <a:tailEnd/>
          </a:ln>
          <a:effectLst>
            <a:outerShdw blurRad="40000" dist="23000" dir="5400000" rotWithShape="0">
              <a:srgbClr val="000000">
                <a:alpha val="34998"/>
              </a:srgbClr>
            </a:outerShdw>
          </a:effectLst>
          <a:extLst/>
        </p:spPr>
        <p:txBody>
          <a:bodyPr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a:defRPr/>
            </a:pPr>
            <a:r>
              <a:rPr lang="nb-NO" altLang="x-none" sz="2800" b="1" dirty="0"/>
              <a:t>This </a:t>
            </a:r>
            <a:r>
              <a:rPr lang="nb-NO" altLang="x-none" sz="2800" b="1" dirty="0" err="1"/>
              <a:t>means</a:t>
            </a:r>
            <a:r>
              <a:rPr lang="nb-NO" altLang="x-none" sz="2800" b="1" dirty="0"/>
              <a:t> </a:t>
            </a:r>
            <a:r>
              <a:rPr lang="nb-NO" altLang="x-none" sz="2800" b="1" dirty="0" err="1"/>
              <a:t>that</a:t>
            </a:r>
            <a:r>
              <a:rPr lang="nb-NO" altLang="x-none" sz="2800" b="1" dirty="0"/>
              <a:t> original </a:t>
            </a:r>
            <a:r>
              <a:rPr lang="nb-NO" altLang="x-none" sz="2800" b="1" dirty="0" err="1"/>
              <a:t>aspect</a:t>
            </a:r>
            <a:r>
              <a:rPr lang="nb-NO" altLang="x-none" sz="2800" b="1" dirty="0"/>
              <a:t> vs. non-original </a:t>
            </a:r>
            <a:r>
              <a:rPr lang="nb-NO" altLang="x-none" sz="2800" b="1" dirty="0" err="1"/>
              <a:t>aspect</a:t>
            </a:r>
            <a:r>
              <a:rPr lang="nb-NO" altLang="x-none" sz="2800" b="1" dirty="0"/>
              <a:t> is by far </a:t>
            </a:r>
            <a:r>
              <a:rPr lang="nb-NO" altLang="x-none" sz="2800" b="1" dirty="0" err="1"/>
              <a:t>the</a:t>
            </a:r>
            <a:r>
              <a:rPr lang="nb-NO" altLang="x-none" sz="2800" b="1" dirty="0"/>
              <a:t> most </a:t>
            </a:r>
            <a:r>
              <a:rPr lang="nb-NO" altLang="x-none" sz="2800" b="1" dirty="0" err="1"/>
              <a:t>important</a:t>
            </a:r>
            <a:r>
              <a:rPr lang="nb-NO" altLang="x-none" sz="2800" b="1" dirty="0"/>
              <a:t> </a:t>
            </a:r>
            <a:r>
              <a:rPr lang="nb-NO" altLang="x-none" sz="2800" b="1" dirty="0" err="1"/>
              <a:t>factor</a:t>
            </a:r>
            <a:r>
              <a:rPr lang="nb-NO" altLang="x-none" sz="2800" b="1" dirty="0"/>
              <a:t>, so </a:t>
            </a:r>
            <a:r>
              <a:rPr lang="nb-NO" altLang="x-none" sz="2800" b="1" dirty="0" err="1"/>
              <a:t>we</a:t>
            </a:r>
            <a:r>
              <a:rPr lang="nb-NO" altLang="x-none" sz="2800" b="1" dirty="0"/>
              <a:t> </a:t>
            </a:r>
            <a:r>
              <a:rPr lang="nb-NO" altLang="x-none" sz="2800" b="1" dirty="0" err="1"/>
              <a:t>can</a:t>
            </a:r>
            <a:r>
              <a:rPr lang="nb-NO" altLang="x-none" sz="2800" b="1" dirty="0"/>
              <a:t> </a:t>
            </a:r>
            <a:r>
              <a:rPr lang="nb-NO" altLang="x-none" sz="2800" b="1" dirty="0" err="1"/>
              <a:t>focus</a:t>
            </a:r>
            <a:r>
              <a:rPr lang="nb-NO" altLang="x-none" sz="2800" b="1" dirty="0"/>
              <a:t> </a:t>
            </a:r>
            <a:r>
              <a:rPr lang="nb-NO" altLang="x-none" sz="2800" b="1" dirty="0" err="1"/>
              <a:t>on</a:t>
            </a:r>
            <a:r>
              <a:rPr lang="nb-NO" altLang="x-none" sz="2800" b="1" dirty="0"/>
              <a:t> </a:t>
            </a:r>
            <a:r>
              <a:rPr lang="nb-NO" altLang="x-none" sz="2800" b="1" dirty="0" err="1"/>
              <a:t>that</a:t>
            </a:r>
            <a:endParaRPr lang="en-US" altLang="x-none" sz="2800" b="1" dirty="0"/>
          </a:p>
        </p:txBody>
      </p:sp>
    </p:spTree>
    <p:extLst>
      <p:ext uri="{BB962C8B-B14F-4D97-AF65-F5344CB8AC3E}">
        <p14:creationId xmlns:p14="http://schemas.microsoft.com/office/powerpoint/2010/main" val="729816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5AB5-466C-0546-A815-F447DF3C6CA0}"/>
              </a:ext>
            </a:extLst>
          </p:cNvPr>
          <p:cNvSpPr>
            <a:spLocks noGrp="1"/>
          </p:cNvSpPr>
          <p:nvPr>
            <p:ph type="title"/>
          </p:nvPr>
        </p:nvSpPr>
        <p:spPr>
          <a:xfrm>
            <a:off x="355668" y="352975"/>
            <a:ext cx="2574345" cy="1485657"/>
          </a:xfrm>
        </p:spPr>
        <p:txBody>
          <a:bodyPr>
            <a:normAutofit/>
          </a:bodyPr>
          <a:lstStyle/>
          <a:p>
            <a:r>
              <a:rPr lang="en-US" dirty="0"/>
              <a:t>Redundancy vs. </a:t>
            </a:r>
            <a:br>
              <a:rPr lang="en-US" dirty="0"/>
            </a:br>
            <a:r>
              <a:rPr lang="en-US" dirty="0"/>
              <a:t>Construal</a:t>
            </a:r>
          </a:p>
        </p:txBody>
      </p:sp>
      <p:pic>
        <p:nvPicPr>
          <p:cNvPr id="3" name="Picture 2">
            <a:extLst>
              <a:ext uri="{FF2B5EF4-FFF2-40B4-BE49-F238E27FC236}">
                <a16:creationId xmlns:a16="http://schemas.microsoft.com/office/drawing/2014/main" id="{E424D2BC-7421-AF42-885A-586A23175328}"/>
              </a:ext>
            </a:extLst>
          </p:cNvPr>
          <p:cNvPicPr/>
          <p:nvPr/>
        </p:nvPicPr>
        <p:blipFill>
          <a:blip r:embed="rId2">
            <a:extLst>
              <a:ext uri="{28A0092B-C50C-407E-A947-70E740481C1C}">
                <a14:useLocalDpi xmlns:a14="http://schemas.microsoft.com/office/drawing/2010/main" val="0"/>
              </a:ext>
            </a:extLst>
          </a:blip>
          <a:stretch>
            <a:fillRect/>
          </a:stretch>
        </p:blipFill>
        <p:spPr>
          <a:xfrm>
            <a:off x="3342968" y="1"/>
            <a:ext cx="5801031" cy="5143499"/>
          </a:xfrm>
          <a:prstGeom prst="rect">
            <a:avLst/>
          </a:prstGeom>
        </p:spPr>
      </p:pic>
    </p:spTree>
    <p:extLst>
      <p:ext uri="{BB962C8B-B14F-4D97-AF65-F5344CB8AC3E}">
        <p14:creationId xmlns:p14="http://schemas.microsoft.com/office/powerpoint/2010/main" val="1558310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5AB5-466C-0546-A815-F447DF3C6CA0}"/>
              </a:ext>
            </a:extLst>
          </p:cNvPr>
          <p:cNvSpPr>
            <a:spLocks noGrp="1"/>
          </p:cNvSpPr>
          <p:nvPr>
            <p:ph type="title"/>
          </p:nvPr>
        </p:nvSpPr>
        <p:spPr>
          <a:xfrm>
            <a:off x="355668" y="352975"/>
            <a:ext cx="2574345" cy="1485657"/>
          </a:xfrm>
        </p:spPr>
        <p:txBody>
          <a:bodyPr>
            <a:normAutofit/>
          </a:bodyPr>
          <a:lstStyle/>
          <a:p>
            <a:r>
              <a:rPr lang="en-US" dirty="0"/>
              <a:t>Redundancy vs. </a:t>
            </a:r>
            <a:br>
              <a:rPr lang="en-US" dirty="0"/>
            </a:br>
            <a:r>
              <a:rPr lang="en-US" dirty="0"/>
              <a:t>Construal</a:t>
            </a:r>
          </a:p>
        </p:txBody>
      </p:sp>
      <p:pic>
        <p:nvPicPr>
          <p:cNvPr id="3" name="Picture 2">
            <a:extLst>
              <a:ext uri="{FF2B5EF4-FFF2-40B4-BE49-F238E27FC236}">
                <a16:creationId xmlns:a16="http://schemas.microsoft.com/office/drawing/2014/main" id="{E424D2BC-7421-AF42-885A-586A23175328}"/>
              </a:ext>
            </a:extLst>
          </p:cNvPr>
          <p:cNvPicPr/>
          <p:nvPr/>
        </p:nvPicPr>
        <p:blipFill>
          <a:blip r:embed="rId2">
            <a:extLst>
              <a:ext uri="{28A0092B-C50C-407E-A947-70E740481C1C}">
                <a14:useLocalDpi xmlns:a14="http://schemas.microsoft.com/office/drawing/2010/main" val="0"/>
              </a:ext>
            </a:extLst>
          </a:blip>
          <a:stretch>
            <a:fillRect/>
          </a:stretch>
        </p:blipFill>
        <p:spPr>
          <a:xfrm>
            <a:off x="3342968" y="1"/>
            <a:ext cx="5801031" cy="5143499"/>
          </a:xfrm>
          <a:prstGeom prst="rect">
            <a:avLst/>
          </a:prstGeom>
        </p:spPr>
      </p:pic>
      <p:sp>
        <p:nvSpPr>
          <p:cNvPr id="4" name="Rounded Rectangle 3">
            <a:extLst>
              <a:ext uri="{FF2B5EF4-FFF2-40B4-BE49-F238E27FC236}">
                <a16:creationId xmlns:a16="http://schemas.microsoft.com/office/drawing/2014/main" id="{49B809E4-530D-954D-80E5-79B7902D0083}"/>
              </a:ext>
            </a:extLst>
          </p:cNvPr>
          <p:cNvSpPr>
            <a:spLocks noChangeArrowheads="1"/>
          </p:cNvSpPr>
          <p:nvPr/>
        </p:nvSpPr>
        <p:spPr bwMode="auto">
          <a:xfrm>
            <a:off x="6341806" y="2556387"/>
            <a:ext cx="2237301" cy="1988230"/>
          </a:xfrm>
          <a:prstGeom prst="roundRect">
            <a:avLst>
              <a:gd name="adj" fmla="val 16667"/>
            </a:avLst>
          </a:prstGeom>
          <a:noFill/>
          <a:ln w="38100">
            <a:solidFill>
              <a:srgbClr val="00607F"/>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a:defRPr/>
            </a:pPr>
            <a:endParaRPr lang="en-US" altLang="x-none" sz="1350">
              <a:solidFill>
                <a:srgbClr val="FFFFFF"/>
              </a:solidFill>
            </a:endParaRPr>
          </a:p>
        </p:txBody>
      </p:sp>
      <p:sp>
        <p:nvSpPr>
          <p:cNvPr id="5" name="Rounded Rectangular Callout 4">
            <a:extLst>
              <a:ext uri="{FF2B5EF4-FFF2-40B4-BE49-F238E27FC236}">
                <a16:creationId xmlns:a16="http://schemas.microsoft.com/office/drawing/2014/main" id="{56E8F618-1B92-A346-A37A-4128E832E7FE}"/>
              </a:ext>
            </a:extLst>
          </p:cNvPr>
          <p:cNvSpPr>
            <a:spLocks noChangeArrowheads="1"/>
          </p:cNvSpPr>
          <p:nvPr/>
        </p:nvSpPr>
        <p:spPr bwMode="auto">
          <a:xfrm>
            <a:off x="4070555" y="611235"/>
            <a:ext cx="4038255" cy="1730726"/>
          </a:xfrm>
          <a:prstGeom prst="wedgeRoundRectCallout">
            <a:avLst>
              <a:gd name="adj1" fmla="val 29202"/>
              <a:gd name="adj2" fmla="val 62586"/>
              <a:gd name="adj3" fmla="val 16667"/>
            </a:avLst>
          </a:prstGeom>
          <a:solidFill>
            <a:schemeClr val="bg1"/>
          </a:solidFill>
          <a:ln w="38100">
            <a:solidFill>
              <a:srgbClr val="00607F"/>
            </a:solidFill>
            <a:miter lim="800000"/>
            <a:headEnd/>
            <a:tailEnd/>
          </a:ln>
          <a:effectLst>
            <a:outerShdw blurRad="40000" dist="23000" dir="5400000" rotWithShape="0">
              <a:srgbClr val="000000">
                <a:alpha val="34998"/>
              </a:srgbClr>
            </a:outerShdw>
          </a:effectLst>
          <a:extLst/>
        </p:spPr>
        <p:txBody>
          <a:bodyPr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a:defRPr/>
            </a:pPr>
            <a:r>
              <a:rPr lang="ru-RU" altLang="x-none" sz="2000" b="1" dirty="0"/>
              <a:t>81% </a:t>
            </a:r>
            <a:r>
              <a:rPr lang="nb-NO" altLang="x-none" sz="2000" b="1" dirty="0" err="1"/>
              <a:t>of</a:t>
            </a:r>
            <a:r>
              <a:rPr lang="nb-NO" altLang="x-none" sz="2000" b="1" dirty="0"/>
              <a:t> </a:t>
            </a:r>
            <a:r>
              <a:rPr lang="nb-NO" altLang="x-none" sz="2000" b="1" dirty="0" err="1"/>
              <a:t>the</a:t>
            </a:r>
            <a:r>
              <a:rPr lang="nb-NO" altLang="x-none" sz="2000" b="1" dirty="0"/>
              <a:t> data is </a:t>
            </a:r>
            <a:r>
              <a:rPr lang="nb-NO" altLang="x-none" sz="2000" b="1" dirty="0" err="1"/>
              <a:t>here</a:t>
            </a:r>
            <a:r>
              <a:rPr lang="nb-NO" altLang="x-none" sz="2000" b="1" dirty="0"/>
              <a:t>.</a:t>
            </a:r>
          </a:p>
          <a:p>
            <a:pPr algn="ctr">
              <a:defRPr/>
            </a:pPr>
            <a:r>
              <a:rPr lang="nb-NO" altLang="x-none" sz="2000" b="1" dirty="0"/>
              <a:t>Speakers </a:t>
            </a:r>
            <a:r>
              <a:rPr lang="nb-NO" altLang="x-none" sz="2000" b="1" dirty="0" err="1"/>
              <a:t>reliably</a:t>
            </a:r>
            <a:r>
              <a:rPr lang="nb-NO" altLang="x-none" sz="2000" b="1" dirty="0"/>
              <a:t> </a:t>
            </a:r>
            <a:r>
              <a:rPr lang="nb-NO" altLang="x-none" sz="2000" b="1" dirty="0" err="1"/>
              <a:t>recover</a:t>
            </a:r>
            <a:r>
              <a:rPr lang="nb-NO" altLang="x-none" sz="2000" b="1" dirty="0"/>
              <a:t> </a:t>
            </a:r>
            <a:r>
              <a:rPr lang="nb-NO" altLang="x-none" sz="2000" b="1" dirty="0" err="1"/>
              <a:t>the</a:t>
            </a:r>
            <a:r>
              <a:rPr lang="nb-NO" altLang="x-none" sz="2000" b="1" dirty="0"/>
              <a:t> original </a:t>
            </a:r>
            <a:r>
              <a:rPr lang="nb-NO" altLang="x-none" sz="2000" b="1" dirty="0" err="1"/>
              <a:t>aspect</a:t>
            </a:r>
            <a:r>
              <a:rPr lang="nb-NO" altLang="x-none" sz="2000" b="1" dirty="0"/>
              <a:t>.</a:t>
            </a:r>
          </a:p>
          <a:p>
            <a:pPr algn="ctr">
              <a:defRPr/>
            </a:pPr>
            <a:r>
              <a:rPr lang="nb-NO" altLang="x-none" sz="2000" b="1" dirty="0" err="1"/>
              <a:t>Redundancy</a:t>
            </a:r>
            <a:r>
              <a:rPr lang="nb-NO" altLang="x-none" sz="2000" b="1" dirty="0"/>
              <a:t> is HIGH.</a:t>
            </a:r>
          </a:p>
          <a:p>
            <a:pPr algn="ctr">
              <a:defRPr/>
            </a:pPr>
            <a:r>
              <a:rPr lang="nb-NO" altLang="x-none" sz="2000" b="1"/>
              <a:t>Salience </a:t>
            </a:r>
            <a:r>
              <a:rPr lang="nb-NO" altLang="x-none" sz="2000" b="1" dirty="0" err="1"/>
              <a:t>of</a:t>
            </a:r>
            <a:r>
              <a:rPr lang="nb-NO" altLang="x-none" sz="2000" b="1" dirty="0"/>
              <a:t> </a:t>
            </a:r>
            <a:r>
              <a:rPr lang="nb-NO" altLang="x-none" sz="2000" b="1" dirty="0" err="1"/>
              <a:t>construal</a:t>
            </a:r>
            <a:r>
              <a:rPr lang="nb-NO" altLang="x-none" sz="2000" b="1" dirty="0"/>
              <a:t> is LOW.</a:t>
            </a:r>
            <a:endParaRPr lang="en-US" altLang="x-none" sz="2000" b="1" dirty="0"/>
          </a:p>
        </p:txBody>
      </p:sp>
    </p:spTree>
    <p:extLst>
      <p:ext uri="{BB962C8B-B14F-4D97-AF65-F5344CB8AC3E}">
        <p14:creationId xmlns:p14="http://schemas.microsoft.com/office/powerpoint/2010/main" val="2865056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4AFD9-C40F-3146-B12A-D8E3FA31174D}"/>
              </a:ext>
            </a:extLst>
          </p:cNvPr>
          <p:cNvSpPr>
            <a:spLocks noGrp="1"/>
          </p:cNvSpPr>
          <p:nvPr>
            <p:ph type="title"/>
          </p:nvPr>
        </p:nvSpPr>
        <p:spPr/>
        <p:txBody>
          <a:bodyPr/>
          <a:lstStyle/>
          <a:p>
            <a:r>
              <a:rPr lang="en-US" b="1" dirty="0"/>
              <a:t>Examples of test items where redundancy of aspect is HIGH and construal is LOW</a:t>
            </a:r>
          </a:p>
        </p:txBody>
      </p:sp>
      <p:sp>
        <p:nvSpPr>
          <p:cNvPr id="3" name="Content Placeholder 2">
            <a:extLst>
              <a:ext uri="{FF2B5EF4-FFF2-40B4-BE49-F238E27FC236}">
                <a16:creationId xmlns:a16="http://schemas.microsoft.com/office/drawing/2014/main" id="{89B034ED-CDA0-7B44-B304-D148C6D71AC6}"/>
              </a:ext>
            </a:extLst>
          </p:cNvPr>
          <p:cNvSpPr>
            <a:spLocks noGrp="1"/>
          </p:cNvSpPr>
          <p:nvPr>
            <p:ph idx="1"/>
          </p:nvPr>
        </p:nvSpPr>
        <p:spPr>
          <a:xfrm>
            <a:off x="628650" y="1369219"/>
            <a:ext cx="8122060" cy="1511633"/>
          </a:xfrm>
        </p:spPr>
        <p:txBody>
          <a:bodyPr/>
          <a:lstStyle/>
          <a:p>
            <a:pPr marL="0" indent="0">
              <a:buNone/>
            </a:pPr>
            <a:r>
              <a:rPr lang="en-US" i="1" dirty="0"/>
              <a:t>V </a:t>
            </a:r>
            <a:r>
              <a:rPr lang="en-US" i="1" dirty="0" err="1"/>
              <a:t>vosem</a:t>
            </a:r>
            <a:r>
              <a:rPr lang="en-US" i="1" dirty="0"/>
              <a:t>’ let </a:t>
            </a:r>
            <a:r>
              <a:rPr lang="en-US" i="1" dirty="0" err="1"/>
              <a:t>mal’čik</a:t>
            </a:r>
            <a:r>
              <a:rPr lang="en-US" i="1" dirty="0"/>
              <a:t> [ </a:t>
            </a:r>
            <a:r>
              <a:rPr lang="en-US" b="1" i="1" baseline="30000" dirty="0" err="1">
                <a:solidFill>
                  <a:schemeClr val="accent6"/>
                </a:solidFill>
              </a:rPr>
              <a:t>original</a:t>
            </a:r>
            <a:r>
              <a:rPr lang="en-US" b="1" i="1" dirty="0" err="1">
                <a:solidFill>
                  <a:schemeClr val="accent6"/>
                </a:solidFill>
              </a:rPr>
              <a:t>sbežal</a:t>
            </a:r>
            <a:r>
              <a:rPr lang="en-US" b="1" i="1" dirty="0">
                <a:solidFill>
                  <a:schemeClr val="accent6"/>
                </a:solidFill>
              </a:rPr>
              <a:t> </a:t>
            </a:r>
            <a:r>
              <a:rPr lang="en-US" i="1" dirty="0"/>
              <a:t>/ </a:t>
            </a:r>
            <a:r>
              <a:rPr lang="en-US" b="1" i="1" baseline="30000" dirty="0">
                <a:solidFill>
                  <a:srgbClr val="7030A0"/>
                </a:solidFill>
              </a:rPr>
              <a:t>non-</a:t>
            </a:r>
            <a:r>
              <a:rPr lang="en-US" b="1" i="1" baseline="30000" dirty="0" err="1">
                <a:solidFill>
                  <a:srgbClr val="7030A0"/>
                </a:solidFill>
              </a:rPr>
              <a:t>original</a:t>
            </a:r>
            <a:r>
              <a:rPr lang="en-US" b="1" i="1" dirty="0" err="1">
                <a:solidFill>
                  <a:srgbClr val="7030A0"/>
                </a:solidFill>
              </a:rPr>
              <a:t>sbegal</a:t>
            </a:r>
            <a:r>
              <a:rPr lang="en-US" b="1" i="1" dirty="0">
                <a:solidFill>
                  <a:srgbClr val="7030A0"/>
                </a:solidFill>
              </a:rPr>
              <a:t> </a:t>
            </a:r>
            <a:r>
              <a:rPr lang="en-US" i="1" dirty="0"/>
              <a:t>] </a:t>
            </a:r>
            <a:r>
              <a:rPr lang="en-US" i="1" dirty="0" err="1"/>
              <a:t>iz</a:t>
            </a:r>
            <a:r>
              <a:rPr lang="en-US" i="1" dirty="0"/>
              <a:t> </a:t>
            </a:r>
            <a:r>
              <a:rPr lang="en-US" i="1" dirty="0" err="1"/>
              <a:t>doma</a:t>
            </a:r>
            <a:r>
              <a:rPr lang="en-US" i="1" dirty="0"/>
              <a:t>.</a:t>
            </a:r>
            <a:r>
              <a:rPr lang="nb-NO" dirty="0"/>
              <a:t> </a:t>
            </a:r>
            <a:r>
              <a:rPr lang="ru-RU" dirty="0"/>
              <a:t> </a:t>
            </a:r>
          </a:p>
          <a:p>
            <a:pPr marL="0" indent="0">
              <a:buNone/>
            </a:pPr>
            <a:r>
              <a:rPr lang="en-US" dirty="0"/>
              <a:t>‘At the age of eight the boy </a:t>
            </a:r>
            <a:r>
              <a:rPr lang="en-US" b="1" dirty="0"/>
              <a:t>ran away</a:t>
            </a:r>
            <a:r>
              <a:rPr lang="en-US" dirty="0"/>
              <a:t> from home.’</a:t>
            </a:r>
            <a:r>
              <a:rPr lang="nb-NO" dirty="0"/>
              <a:t> </a:t>
            </a:r>
          </a:p>
          <a:p>
            <a:pPr marL="0" indent="0">
              <a:buNone/>
            </a:pPr>
            <a:r>
              <a:rPr lang="en-US" i="1" dirty="0" err="1"/>
              <a:t>Bogomol’naja</a:t>
            </a:r>
            <a:r>
              <a:rPr lang="en-US" i="1" dirty="0"/>
              <a:t> </a:t>
            </a:r>
            <a:r>
              <a:rPr lang="en-US" i="1" dirty="0" err="1"/>
              <a:t>ženščina</a:t>
            </a:r>
            <a:r>
              <a:rPr lang="en-US" i="1" dirty="0"/>
              <a:t> </a:t>
            </a:r>
            <a:r>
              <a:rPr lang="en-US" i="1" dirty="0" err="1"/>
              <a:t>nikogda</a:t>
            </a:r>
            <a:r>
              <a:rPr lang="en-US" i="1" dirty="0"/>
              <a:t> ne [ </a:t>
            </a:r>
            <a:r>
              <a:rPr lang="en-US" b="1" i="1" baseline="30000" dirty="0">
                <a:solidFill>
                  <a:schemeClr val="accent6"/>
                </a:solidFill>
              </a:rPr>
              <a:t>non-</a:t>
            </a:r>
            <a:r>
              <a:rPr lang="en-US" b="1" i="1" baseline="30000" dirty="0" err="1">
                <a:solidFill>
                  <a:schemeClr val="accent6"/>
                </a:solidFill>
              </a:rPr>
              <a:t>original</a:t>
            </a:r>
            <a:r>
              <a:rPr lang="en-US" b="1" i="1" dirty="0" err="1">
                <a:solidFill>
                  <a:schemeClr val="accent6"/>
                </a:solidFill>
              </a:rPr>
              <a:t>obrugala</a:t>
            </a:r>
            <a:r>
              <a:rPr lang="en-US" i="1" dirty="0">
                <a:solidFill>
                  <a:schemeClr val="accent6"/>
                </a:solidFill>
              </a:rPr>
              <a:t> </a:t>
            </a:r>
            <a:r>
              <a:rPr lang="en-US" i="1" dirty="0"/>
              <a:t>/ </a:t>
            </a:r>
            <a:r>
              <a:rPr lang="en-US" b="1" i="1" baseline="30000" dirty="0" err="1">
                <a:solidFill>
                  <a:srgbClr val="7030A0"/>
                </a:solidFill>
              </a:rPr>
              <a:t>original</a:t>
            </a:r>
            <a:r>
              <a:rPr lang="en-US" b="1" i="1" dirty="0" err="1">
                <a:solidFill>
                  <a:srgbClr val="7030A0"/>
                </a:solidFill>
              </a:rPr>
              <a:t>rugala</a:t>
            </a:r>
            <a:r>
              <a:rPr lang="en-US" i="1" dirty="0"/>
              <a:t> ] ego</a:t>
            </a:r>
          </a:p>
          <a:p>
            <a:pPr marL="0" indent="0">
              <a:buNone/>
            </a:pPr>
            <a:r>
              <a:rPr lang="en-US" dirty="0"/>
              <a:t>‘The pious woman never </a:t>
            </a:r>
            <a:r>
              <a:rPr lang="en-US" b="1" dirty="0"/>
              <a:t>yelled</a:t>
            </a:r>
            <a:r>
              <a:rPr lang="en-US" dirty="0"/>
              <a:t> at him’</a:t>
            </a:r>
            <a:r>
              <a:rPr lang="nb-NO" dirty="0"/>
              <a:t> </a:t>
            </a:r>
            <a:endParaRPr lang="en-US" dirty="0"/>
          </a:p>
        </p:txBody>
      </p:sp>
      <p:graphicFrame>
        <p:nvGraphicFramePr>
          <p:cNvPr id="4" name="Table 3">
            <a:extLst>
              <a:ext uri="{FF2B5EF4-FFF2-40B4-BE49-F238E27FC236}">
                <a16:creationId xmlns:a16="http://schemas.microsoft.com/office/drawing/2014/main" id="{0EBBF48E-84EC-0741-A06E-5B3D2CBD85A4}"/>
              </a:ext>
            </a:extLst>
          </p:cNvPr>
          <p:cNvGraphicFramePr>
            <a:graphicFrameLocks noGrp="1"/>
          </p:cNvGraphicFramePr>
          <p:nvPr>
            <p:extLst>
              <p:ext uri="{D42A27DB-BD31-4B8C-83A1-F6EECF244321}">
                <p14:modId xmlns:p14="http://schemas.microsoft.com/office/powerpoint/2010/main" val="4280165282"/>
              </p:ext>
            </p:extLst>
          </p:nvPr>
        </p:nvGraphicFramePr>
        <p:xfrm>
          <a:off x="628650" y="2958847"/>
          <a:ext cx="7956872" cy="1805324"/>
        </p:xfrm>
        <a:graphic>
          <a:graphicData uri="http://schemas.openxmlformats.org/drawingml/2006/table">
            <a:tbl>
              <a:tblPr firstRow="1" bandRow="1">
                <a:tableStyleId>{5C22544A-7EE6-4342-B048-85BDC9FD1C3A}</a:tableStyleId>
              </a:tblPr>
              <a:tblGrid>
                <a:gridCol w="3954236">
                  <a:extLst>
                    <a:ext uri="{9D8B030D-6E8A-4147-A177-3AD203B41FA5}">
                      <a16:colId xmlns:a16="http://schemas.microsoft.com/office/drawing/2014/main" val="1578725376"/>
                    </a:ext>
                  </a:extLst>
                </a:gridCol>
                <a:gridCol w="1088572">
                  <a:extLst>
                    <a:ext uri="{9D8B030D-6E8A-4147-A177-3AD203B41FA5}">
                      <a16:colId xmlns:a16="http://schemas.microsoft.com/office/drawing/2014/main" val="1024833450"/>
                    </a:ext>
                  </a:extLst>
                </a:gridCol>
                <a:gridCol w="1132115">
                  <a:extLst>
                    <a:ext uri="{9D8B030D-6E8A-4147-A177-3AD203B41FA5}">
                      <a16:colId xmlns:a16="http://schemas.microsoft.com/office/drawing/2014/main" val="3138988007"/>
                    </a:ext>
                  </a:extLst>
                </a:gridCol>
                <a:gridCol w="947057">
                  <a:extLst>
                    <a:ext uri="{9D8B030D-6E8A-4147-A177-3AD203B41FA5}">
                      <a16:colId xmlns:a16="http://schemas.microsoft.com/office/drawing/2014/main" val="4163452527"/>
                    </a:ext>
                  </a:extLst>
                </a:gridCol>
                <a:gridCol w="834892">
                  <a:extLst>
                    <a:ext uri="{9D8B030D-6E8A-4147-A177-3AD203B41FA5}">
                      <a16:colId xmlns:a16="http://schemas.microsoft.com/office/drawing/2014/main" val="2009889914"/>
                    </a:ext>
                  </a:extLst>
                </a:gridCol>
              </a:tblGrid>
              <a:tr h="502920">
                <a:tc>
                  <a:txBody>
                    <a:bodyPr/>
                    <a:lstStyle/>
                    <a:p>
                      <a:pPr>
                        <a:spcAft>
                          <a:spcPts val="0"/>
                        </a:spcAft>
                      </a:pPr>
                      <a:r>
                        <a:rPr lang="nb-NO" sz="1800">
                          <a:effectLst/>
                          <a:latin typeface="+mn-lt"/>
                          <a:ea typeface="Calibri" panose="020F0502020204030204" pitchFamily="34" charset="0"/>
                          <a:cs typeface="Times New Roman" panose="02020603050405020304" pitchFamily="18" charset="0"/>
                        </a:rPr>
                        <a:t> </a:t>
                      </a:r>
                    </a:p>
                  </a:txBody>
                  <a:tcPr marL="51435" marR="51435" marT="0" marB="0"/>
                </a:tc>
                <a:tc>
                  <a:txBody>
                    <a:bodyPr/>
                    <a:lstStyle/>
                    <a:p>
                      <a:pPr>
                        <a:spcAft>
                          <a:spcPts val="0"/>
                        </a:spcAft>
                      </a:pPr>
                      <a:r>
                        <a:rPr lang="en-US" sz="1700" dirty="0">
                          <a:effectLst/>
                          <a:latin typeface="+mn-lt"/>
                          <a:ea typeface="Calibri" panose="020F0502020204030204" pitchFamily="34" charset="0"/>
                          <a:cs typeface="Times New Roman" panose="02020603050405020304" pitchFamily="18" charset="0"/>
                        </a:rPr>
                        <a:t>Impossible = 0</a:t>
                      </a:r>
                      <a:endParaRPr lang="nb-NO" sz="17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n-US" sz="1700" dirty="0">
                          <a:effectLst/>
                          <a:latin typeface="+mn-lt"/>
                          <a:ea typeface="Calibri" panose="020F0502020204030204" pitchFamily="34" charset="0"/>
                          <a:cs typeface="Times New Roman" panose="02020603050405020304" pitchFamily="18" charset="0"/>
                        </a:rPr>
                        <a:t>Acceptable = 1</a:t>
                      </a:r>
                      <a:endParaRPr lang="nb-NO" sz="17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n-US" sz="1700" dirty="0">
                          <a:effectLst/>
                          <a:latin typeface="+mn-lt"/>
                          <a:ea typeface="Calibri" panose="020F0502020204030204" pitchFamily="34" charset="0"/>
                          <a:cs typeface="Times New Roman" panose="02020603050405020304" pitchFamily="18" charset="0"/>
                        </a:rPr>
                        <a:t>Excellent = 2</a:t>
                      </a:r>
                      <a:endParaRPr lang="nb-NO" sz="17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n-US" sz="1700" dirty="0">
                          <a:effectLst/>
                          <a:latin typeface="+mn-lt"/>
                          <a:ea typeface="Calibri" panose="020F0502020204030204" pitchFamily="34" charset="0"/>
                          <a:cs typeface="Times New Roman" panose="02020603050405020304" pitchFamily="18" charset="0"/>
                        </a:rPr>
                        <a:t>Average</a:t>
                      </a:r>
                      <a:endParaRPr lang="nb-NO" sz="1700" dirty="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051715204"/>
                  </a:ext>
                </a:extLst>
              </a:tr>
              <a:tr h="321791">
                <a:tc>
                  <a:txBody>
                    <a:bodyPr/>
                    <a:lstStyle/>
                    <a:p>
                      <a:pPr>
                        <a:spcAft>
                          <a:spcPts val="0"/>
                        </a:spcAft>
                      </a:pPr>
                      <a:r>
                        <a:rPr lang="en-US" sz="1800" b="1" dirty="0">
                          <a:solidFill>
                            <a:schemeClr val="accent6"/>
                          </a:solidFill>
                          <a:effectLst/>
                          <a:latin typeface="+mn-lt"/>
                          <a:ea typeface="Calibri" panose="020F0502020204030204" pitchFamily="34" charset="0"/>
                          <a:cs typeface="Times New Roman" panose="02020603050405020304" pitchFamily="18" charset="0"/>
                        </a:rPr>
                        <a:t>Perfective</a:t>
                      </a:r>
                      <a:r>
                        <a:rPr lang="en-US" sz="1800" dirty="0">
                          <a:effectLst/>
                          <a:latin typeface="+mn-lt"/>
                          <a:ea typeface="Calibri" panose="020F0502020204030204" pitchFamily="34" charset="0"/>
                          <a:cs typeface="Times New Roman" panose="02020603050405020304" pitchFamily="18" charset="0"/>
                        </a:rPr>
                        <a:t> </a:t>
                      </a:r>
                      <a:r>
                        <a:rPr lang="en-US" b="1" i="1" baseline="30000" dirty="0" err="1">
                          <a:solidFill>
                            <a:schemeClr val="accent6"/>
                          </a:solidFill>
                        </a:rPr>
                        <a:t>original</a:t>
                      </a:r>
                      <a:r>
                        <a:rPr lang="en-US" b="1" i="1" dirty="0" err="1">
                          <a:solidFill>
                            <a:schemeClr val="accent6"/>
                          </a:solidFill>
                        </a:rPr>
                        <a:t>sbežal</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800">
                          <a:effectLst/>
                          <a:latin typeface="+mn-lt"/>
                          <a:ea typeface="Calibri" panose="020F0502020204030204" pitchFamily="34" charset="0"/>
                          <a:cs typeface="Times New Roman" panose="02020603050405020304" pitchFamily="18" charset="0"/>
                        </a:rPr>
                        <a:t>0</a:t>
                      </a:r>
                      <a:endParaRPr lang="nb-NO" sz="180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1800">
                          <a:effectLst/>
                          <a:latin typeface="+mn-lt"/>
                          <a:ea typeface="Calibri" panose="020F0502020204030204" pitchFamily="34" charset="0"/>
                          <a:cs typeface="Times New Roman" panose="02020603050405020304" pitchFamily="18" charset="0"/>
                        </a:rPr>
                        <a:t>0</a:t>
                      </a:r>
                      <a:endParaRPr lang="nb-NO" sz="180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1800" dirty="0">
                          <a:effectLst/>
                          <a:latin typeface="+mn-lt"/>
                          <a:ea typeface="Calibri" panose="020F0502020204030204" pitchFamily="34" charset="0"/>
                          <a:cs typeface="Times New Roman" panose="02020603050405020304" pitchFamily="18" charset="0"/>
                        </a:rPr>
                        <a:t>83</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algn="r" defTabSz="457200" rtl="0" eaLnBrk="1" latinLnBrk="0" hangingPunct="1">
                        <a:spcAft>
                          <a:spcPts val="0"/>
                        </a:spcAft>
                      </a:pPr>
                      <a:r>
                        <a:rPr lang="en-US" sz="1800" kern="1200" dirty="0">
                          <a:solidFill>
                            <a:schemeClr val="dk1"/>
                          </a:solidFill>
                          <a:effectLst/>
                          <a:latin typeface="+mn-lt"/>
                          <a:ea typeface="Calibri" panose="020F0502020204030204" pitchFamily="34" charset="0"/>
                          <a:cs typeface="Times New Roman" panose="02020603050405020304" pitchFamily="18" charset="0"/>
                        </a:rPr>
                        <a:t>2.0</a:t>
                      </a:r>
                      <a:endParaRPr lang="nb-NO" sz="1800" kern="1200" dirty="0">
                        <a:solidFill>
                          <a:schemeClr val="dk1"/>
                        </a:solidFill>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897766823"/>
                  </a:ext>
                </a:extLst>
              </a:tr>
              <a:tr h="321791">
                <a:tc>
                  <a:txBody>
                    <a:bodyPr/>
                    <a:lstStyle/>
                    <a:p>
                      <a:pPr>
                        <a:spcAft>
                          <a:spcPts val="0"/>
                        </a:spcAft>
                      </a:pPr>
                      <a:r>
                        <a:rPr lang="en-US" sz="1800" b="1" dirty="0">
                          <a:solidFill>
                            <a:srgbClr val="7030A0"/>
                          </a:solidFill>
                          <a:effectLst/>
                          <a:latin typeface="+mn-lt"/>
                          <a:ea typeface="Calibri" panose="020F0502020204030204" pitchFamily="34" charset="0"/>
                          <a:cs typeface="Times New Roman" panose="02020603050405020304" pitchFamily="18" charset="0"/>
                        </a:rPr>
                        <a:t>Imperfective</a:t>
                      </a:r>
                      <a:r>
                        <a:rPr lang="en-US" sz="1800" dirty="0">
                          <a:effectLst/>
                          <a:latin typeface="+mn-lt"/>
                          <a:ea typeface="Calibri" panose="020F0502020204030204" pitchFamily="34" charset="0"/>
                          <a:cs typeface="Times New Roman" panose="02020603050405020304" pitchFamily="18" charset="0"/>
                        </a:rPr>
                        <a:t> </a:t>
                      </a:r>
                      <a:r>
                        <a:rPr lang="en-US" b="1" i="1" baseline="30000" dirty="0">
                          <a:solidFill>
                            <a:srgbClr val="7030A0"/>
                          </a:solidFill>
                        </a:rPr>
                        <a:t>non-</a:t>
                      </a:r>
                      <a:r>
                        <a:rPr lang="en-US" b="1" i="1" baseline="30000" dirty="0" err="1">
                          <a:solidFill>
                            <a:srgbClr val="7030A0"/>
                          </a:solidFill>
                        </a:rPr>
                        <a:t>original</a:t>
                      </a:r>
                      <a:r>
                        <a:rPr lang="en-US" b="1" i="1" dirty="0" err="1">
                          <a:solidFill>
                            <a:srgbClr val="7030A0"/>
                          </a:solidFill>
                        </a:rPr>
                        <a:t>sbegal</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800" dirty="0">
                          <a:effectLst/>
                          <a:latin typeface="+mn-lt"/>
                          <a:ea typeface="Calibri" panose="020F0502020204030204" pitchFamily="34" charset="0"/>
                          <a:cs typeface="Times New Roman" panose="02020603050405020304" pitchFamily="18" charset="0"/>
                        </a:rPr>
                        <a:t>69</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1800">
                          <a:effectLst/>
                          <a:latin typeface="+mn-lt"/>
                          <a:ea typeface="Calibri" panose="020F0502020204030204" pitchFamily="34" charset="0"/>
                          <a:cs typeface="Times New Roman" panose="02020603050405020304" pitchFamily="18" charset="0"/>
                        </a:rPr>
                        <a:t>12</a:t>
                      </a:r>
                      <a:endParaRPr lang="nb-NO" sz="180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1800" dirty="0">
                          <a:effectLst/>
                          <a:latin typeface="+mn-lt"/>
                          <a:ea typeface="Calibri" panose="020F0502020204030204" pitchFamily="34" charset="0"/>
                          <a:cs typeface="Times New Roman" panose="02020603050405020304" pitchFamily="18" charset="0"/>
                        </a:rPr>
                        <a:t>2</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algn="r" defTabSz="457200" rtl="0" eaLnBrk="1" latinLnBrk="0" hangingPunct="1">
                        <a:spcAft>
                          <a:spcPts val="0"/>
                        </a:spcAft>
                      </a:pPr>
                      <a:r>
                        <a:rPr lang="en-US" sz="1800" kern="1200" dirty="0">
                          <a:solidFill>
                            <a:schemeClr val="dk1"/>
                          </a:solidFill>
                          <a:effectLst/>
                          <a:latin typeface="+mn-lt"/>
                          <a:ea typeface="Calibri" panose="020F0502020204030204" pitchFamily="34" charset="0"/>
                          <a:cs typeface="Times New Roman" panose="02020603050405020304" pitchFamily="18" charset="0"/>
                        </a:rPr>
                        <a:t>0.193</a:t>
                      </a:r>
                      <a:endParaRPr lang="nb-NO" sz="1800" kern="1200" dirty="0">
                        <a:solidFill>
                          <a:schemeClr val="dk1"/>
                        </a:solidFill>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483132434"/>
                  </a:ext>
                </a:extLst>
              </a:tr>
              <a:tr h="321791">
                <a:tc>
                  <a:txBody>
                    <a:bodyPr/>
                    <a:lstStyle/>
                    <a:p>
                      <a:pPr>
                        <a:spcAft>
                          <a:spcPts val="0"/>
                        </a:spcAft>
                      </a:pPr>
                      <a:r>
                        <a:rPr lang="en-US" sz="1800" b="1" dirty="0">
                          <a:solidFill>
                            <a:schemeClr val="accent6"/>
                          </a:solidFill>
                          <a:effectLst/>
                          <a:latin typeface="+mn-lt"/>
                          <a:ea typeface="Calibri" panose="020F0502020204030204" pitchFamily="34" charset="0"/>
                          <a:cs typeface="Times New Roman" panose="02020603050405020304" pitchFamily="18" charset="0"/>
                        </a:rPr>
                        <a:t>Perfective</a:t>
                      </a:r>
                      <a:r>
                        <a:rPr lang="en-US" sz="1800" dirty="0">
                          <a:effectLst/>
                          <a:latin typeface="+mn-lt"/>
                          <a:ea typeface="Calibri" panose="020F0502020204030204" pitchFamily="34" charset="0"/>
                          <a:cs typeface="Times New Roman" panose="02020603050405020304" pitchFamily="18" charset="0"/>
                        </a:rPr>
                        <a:t> </a:t>
                      </a:r>
                      <a:r>
                        <a:rPr lang="en-US" b="1" i="1" baseline="30000" dirty="0">
                          <a:solidFill>
                            <a:schemeClr val="accent6"/>
                          </a:solidFill>
                        </a:rPr>
                        <a:t>non-</a:t>
                      </a:r>
                      <a:r>
                        <a:rPr lang="en-US" b="1" i="1" baseline="30000" dirty="0" err="1">
                          <a:solidFill>
                            <a:schemeClr val="accent6"/>
                          </a:solidFill>
                        </a:rPr>
                        <a:t>original</a:t>
                      </a:r>
                      <a:r>
                        <a:rPr lang="en-US" b="1" i="1" dirty="0" err="1">
                          <a:solidFill>
                            <a:schemeClr val="accent6"/>
                          </a:solidFill>
                        </a:rPr>
                        <a:t>obrugala</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800" dirty="0">
                          <a:effectLst/>
                          <a:latin typeface="+mn-lt"/>
                          <a:ea typeface="Calibri" panose="020F0502020204030204" pitchFamily="34" charset="0"/>
                          <a:cs typeface="Times New Roman" panose="02020603050405020304" pitchFamily="18" charset="0"/>
                        </a:rPr>
                        <a:t>80</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1800">
                          <a:effectLst/>
                          <a:latin typeface="+mn-lt"/>
                          <a:ea typeface="Calibri" panose="020F0502020204030204" pitchFamily="34" charset="0"/>
                          <a:cs typeface="Times New Roman" panose="02020603050405020304" pitchFamily="18" charset="0"/>
                        </a:rPr>
                        <a:t>3</a:t>
                      </a:r>
                      <a:endParaRPr lang="nb-NO" sz="180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1800">
                          <a:effectLst/>
                          <a:latin typeface="+mn-lt"/>
                          <a:ea typeface="Calibri" panose="020F0502020204030204" pitchFamily="34" charset="0"/>
                          <a:cs typeface="Times New Roman" panose="02020603050405020304" pitchFamily="18" charset="0"/>
                        </a:rPr>
                        <a:t>0</a:t>
                      </a:r>
                      <a:endParaRPr lang="nb-NO" sz="180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algn="r" defTabSz="457200" rtl="0" eaLnBrk="1" latinLnBrk="0" hangingPunct="1">
                        <a:spcAft>
                          <a:spcPts val="0"/>
                        </a:spcAft>
                      </a:pPr>
                      <a:r>
                        <a:rPr lang="en-US" sz="1800" kern="1200" dirty="0">
                          <a:solidFill>
                            <a:schemeClr val="dk1"/>
                          </a:solidFill>
                          <a:effectLst/>
                          <a:latin typeface="+mn-lt"/>
                          <a:ea typeface="Calibri" panose="020F0502020204030204" pitchFamily="34" charset="0"/>
                          <a:cs typeface="Times New Roman" panose="02020603050405020304" pitchFamily="18" charset="0"/>
                        </a:rPr>
                        <a:t>0.036</a:t>
                      </a:r>
                      <a:endParaRPr lang="nb-NO" sz="1800" kern="1200" dirty="0">
                        <a:solidFill>
                          <a:schemeClr val="dk1"/>
                        </a:solidFill>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382412355"/>
                  </a:ext>
                </a:extLst>
              </a:tr>
              <a:tr h="321791">
                <a:tc>
                  <a:txBody>
                    <a:bodyPr/>
                    <a:lstStyle/>
                    <a:p>
                      <a:pPr>
                        <a:spcAft>
                          <a:spcPts val="0"/>
                        </a:spcAft>
                      </a:pPr>
                      <a:r>
                        <a:rPr lang="en-US" sz="1800" b="1" dirty="0">
                          <a:solidFill>
                            <a:srgbClr val="7030A0"/>
                          </a:solidFill>
                          <a:effectLst/>
                          <a:latin typeface="+mn-lt"/>
                          <a:ea typeface="Calibri" panose="020F0502020204030204" pitchFamily="34" charset="0"/>
                          <a:cs typeface="Times New Roman" panose="02020603050405020304" pitchFamily="18" charset="0"/>
                        </a:rPr>
                        <a:t>Imperfective</a:t>
                      </a:r>
                      <a:r>
                        <a:rPr lang="en-US" sz="1800" dirty="0">
                          <a:effectLst/>
                          <a:latin typeface="+mn-lt"/>
                          <a:ea typeface="Calibri" panose="020F0502020204030204" pitchFamily="34" charset="0"/>
                          <a:cs typeface="Times New Roman" panose="02020603050405020304" pitchFamily="18" charset="0"/>
                        </a:rPr>
                        <a:t> </a:t>
                      </a:r>
                      <a:r>
                        <a:rPr lang="en-US" b="1" i="1" baseline="30000" dirty="0" err="1">
                          <a:solidFill>
                            <a:srgbClr val="7030A0"/>
                          </a:solidFill>
                        </a:rPr>
                        <a:t>original</a:t>
                      </a:r>
                      <a:r>
                        <a:rPr lang="en-US" b="1" i="1" dirty="0" err="1">
                          <a:solidFill>
                            <a:srgbClr val="7030A0"/>
                          </a:solidFill>
                        </a:rPr>
                        <a:t>rugala</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800">
                          <a:effectLst/>
                          <a:latin typeface="+mn-lt"/>
                          <a:ea typeface="Calibri" panose="020F0502020204030204" pitchFamily="34" charset="0"/>
                          <a:cs typeface="Times New Roman" panose="02020603050405020304" pitchFamily="18" charset="0"/>
                        </a:rPr>
                        <a:t>0</a:t>
                      </a:r>
                      <a:endParaRPr lang="nb-NO" sz="180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1800">
                          <a:effectLst/>
                          <a:latin typeface="+mn-lt"/>
                          <a:ea typeface="Calibri" panose="020F0502020204030204" pitchFamily="34" charset="0"/>
                          <a:cs typeface="Times New Roman" panose="02020603050405020304" pitchFamily="18" charset="0"/>
                        </a:rPr>
                        <a:t>0</a:t>
                      </a:r>
                      <a:endParaRPr lang="nb-NO" sz="180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1800" dirty="0">
                          <a:effectLst/>
                          <a:latin typeface="+mn-lt"/>
                          <a:ea typeface="Calibri" panose="020F0502020204030204" pitchFamily="34" charset="0"/>
                          <a:cs typeface="Times New Roman" panose="02020603050405020304" pitchFamily="18" charset="0"/>
                        </a:rPr>
                        <a:t>83</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marL="0" algn="r" defTabSz="457200" rtl="0" eaLnBrk="1" latinLnBrk="0" hangingPunct="1">
                        <a:spcAft>
                          <a:spcPts val="0"/>
                        </a:spcAft>
                      </a:pPr>
                      <a:r>
                        <a:rPr lang="en-US" sz="1800" kern="1200" dirty="0">
                          <a:solidFill>
                            <a:schemeClr val="dk1"/>
                          </a:solidFill>
                          <a:effectLst/>
                          <a:latin typeface="+mn-lt"/>
                          <a:ea typeface="Calibri" panose="020F0502020204030204" pitchFamily="34" charset="0"/>
                          <a:cs typeface="Times New Roman" panose="02020603050405020304" pitchFamily="18" charset="0"/>
                        </a:rPr>
                        <a:t>2.0</a:t>
                      </a:r>
                      <a:endParaRPr lang="nb-NO" sz="1800" kern="1200" dirty="0">
                        <a:solidFill>
                          <a:schemeClr val="dk1"/>
                        </a:solidFill>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788527276"/>
                  </a:ext>
                </a:extLst>
              </a:tr>
            </a:tbl>
          </a:graphicData>
        </a:graphic>
      </p:graphicFrame>
    </p:spTree>
    <p:extLst>
      <p:ext uri="{BB962C8B-B14F-4D97-AF65-F5344CB8AC3E}">
        <p14:creationId xmlns:p14="http://schemas.microsoft.com/office/powerpoint/2010/main" val="2238349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5AB5-466C-0546-A815-F447DF3C6CA0}"/>
              </a:ext>
            </a:extLst>
          </p:cNvPr>
          <p:cNvSpPr>
            <a:spLocks noGrp="1"/>
          </p:cNvSpPr>
          <p:nvPr>
            <p:ph type="title"/>
          </p:nvPr>
        </p:nvSpPr>
        <p:spPr>
          <a:xfrm>
            <a:off x="355668" y="352975"/>
            <a:ext cx="2574345" cy="1485657"/>
          </a:xfrm>
        </p:spPr>
        <p:txBody>
          <a:bodyPr>
            <a:normAutofit/>
          </a:bodyPr>
          <a:lstStyle/>
          <a:p>
            <a:r>
              <a:rPr lang="en-US" dirty="0"/>
              <a:t>Redundancy vs. </a:t>
            </a:r>
            <a:br>
              <a:rPr lang="en-US" dirty="0"/>
            </a:br>
            <a:r>
              <a:rPr lang="en-US" dirty="0"/>
              <a:t>Construal</a:t>
            </a:r>
          </a:p>
        </p:txBody>
      </p:sp>
      <p:pic>
        <p:nvPicPr>
          <p:cNvPr id="3" name="Picture 2">
            <a:extLst>
              <a:ext uri="{FF2B5EF4-FFF2-40B4-BE49-F238E27FC236}">
                <a16:creationId xmlns:a16="http://schemas.microsoft.com/office/drawing/2014/main" id="{E424D2BC-7421-AF42-885A-586A23175328}"/>
              </a:ext>
            </a:extLst>
          </p:cNvPr>
          <p:cNvPicPr/>
          <p:nvPr/>
        </p:nvPicPr>
        <p:blipFill>
          <a:blip r:embed="rId2">
            <a:extLst>
              <a:ext uri="{28A0092B-C50C-407E-A947-70E740481C1C}">
                <a14:useLocalDpi xmlns:a14="http://schemas.microsoft.com/office/drawing/2010/main" val="0"/>
              </a:ext>
            </a:extLst>
          </a:blip>
          <a:stretch>
            <a:fillRect/>
          </a:stretch>
        </p:blipFill>
        <p:spPr>
          <a:xfrm>
            <a:off x="3342968" y="1"/>
            <a:ext cx="5801031" cy="5143499"/>
          </a:xfrm>
          <a:prstGeom prst="rect">
            <a:avLst/>
          </a:prstGeom>
        </p:spPr>
      </p:pic>
      <p:sp>
        <p:nvSpPr>
          <p:cNvPr id="4" name="Rounded Rectangle 3">
            <a:extLst>
              <a:ext uri="{FF2B5EF4-FFF2-40B4-BE49-F238E27FC236}">
                <a16:creationId xmlns:a16="http://schemas.microsoft.com/office/drawing/2014/main" id="{49B809E4-530D-954D-80E5-79B7902D0083}"/>
              </a:ext>
            </a:extLst>
          </p:cNvPr>
          <p:cNvSpPr>
            <a:spLocks noChangeArrowheads="1"/>
          </p:cNvSpPr>
          <p:nvPr/>
        </p:nvSpPr>
        <p:spPr bwMode="auto">
          <a:xfrm>
            <a:off x="6331974" y="642512"/>
            <a:ext cx="2237301" cy="1988230"/>
          </a:xfrm>
          <a:prstGeom prst="roundRect">
            <a:avLst>
              <a:gd name="adj" fmla="val 16667"/>
            </a:avLst>
          </a:prstGeom>
          <a:noFill/>
          <a:ln w="38100">
            <a:solidFill>
              <a:srgbClr val="00607F"/>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a:defRPr/>
            </a:pPr>
            <a:endParaRPr lang="en-US" altLang="x-none" sz="1350">
              <a:solidFill>
                <a:srgbClr val="FFFFFF"/>
              </a:solidFill>
            </a:endParaRPr>
          </a:p>
        </p:txBody>
      </p:sp>
      <p:sp>
        <p:nvSpPr>
          <p:cNvPr id="5" name="Rounded Rectangular Callout 4">
            <a:extLst>
              <a:ext uri="{FF2B5EF4-FFF2-40B4-BE49-F238E27FC236}">
                <a16:creationId xmlns:a16="http://schemas.microsoft.com/office/drawing/2014/main" id="{56E8F618-1B92-A346-A37A-4128E832E7FE}"/>
              </a:ext>
            </a:extLst>
          </p:cNvPr>
          <p:cNvSpPr>
            <a:spLocks noChangeArrowheads="1"/>
          </p:cNvSpPr>
          <p:nvPr/>
        </p:nvSpPr>
        <p:spPr bwMode="auto">
          <a:xfrm>
            <a:off x="1964338" y="1987751"/>
            <a:ext cx="4038255" cy="1730726"/>
          </a:xfrm>
          <a:prstGeom prst="wedgeRoundRectCallout">
            <a:avLst>
              <a:gd name="adj1" fmla="val 56958"/>
              <a:gd name="adj2" fmla="val -48194"/>
              <a:gd name="adj3" fmla="val 16667"/>
            </a:avLst>
          </a:prstGeom>
          <a:solidFill>
            <a:schemeClr val="bg1"/>
          </a:solidFill>
          <a:ln w="38100">
            <a:solidFill>
              <a:srgbClr val="00607F"/>
            </a:solidFill>
            <a:miter lim="800000"/>
            <a:headEnd/>
            <a:tailEnd/>
          </a:ln>
          <a:effectLst>
            <a:outerShdw blurRad="40000" dist="23000" dir="5400000" rotWithShape="0">
              <a:srgbClr val="000000">
                <a:alpha val="34998"/>
              </a:srgbClr>
            </a:outerShdw>
          </a:effectLst>
          <a:extLst/>
        </p:spPr>
        <p:txBody>
          <a:bodyPr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a:defRPr/>
            </a:pPr>
            <a:r>
              <a:rPr lang="nb-NO" altLang="x-none" sz="2000" b="1" dirty="0"/>
              <a:t>17</a:t>
            </a:r>
            <a:r>
              <a:rPr lang="ru-RU" altLang="x-none" sz="2000" b="1" dirty="0"/>
              <a:t>% </a:t>
            </a:r>
            <a:r>
              <a:rPr lang="nb-NO" altLang="x-none" sz="2000" b="1" dirty="0" err="1"/>
              <a:t>of</a:t>
            </a:r>
            <a:r>
              <a:rPr lang="nb-NO" altLang="x-none" sz="2000" b="1" dirty="0"/>
              <a:t> </a:t>
            </a:r>
            <a:r>
              <a:rPr lang="nb-NO" altLang="x-none" sz="2000" b="1" dirty="0" err="1"/>
              <a:t>the</a:t>
            </a:r>
            <a:r>
              <a:rPr lang="nb-NO" altLang="x-none" sz="2000" b="1" dirty="0"/>
              <a:t> data is </a:t>
            </a:r>
            <a:r>
              <a:rPr lang="nb-NO" altLang="x-none" sz="2000" b="1" dirty="0" err="1"/>
              <a:t>here</a:t>
            </a:r>
            <a:r>
              <a:rPr lang="nb-NO" altLang="x-none" sz="2000" b="1" dirty="0"/>
              <a:t>.</a:t>
            </a:r>
          </a:p>
          <a:p>
            <a:pPr algn="ctr">
              <a:defRPr/>
            </a:pPr>
            <a:r>
              <a:rPr lang="nb-NO" altLang="x-none" sz="2000" b="1" dirty="0"/>
              <a:t>Speakers </a:t>
            </a:r>
            <a:r>
              <a:rPr lang="nb-NO" altLang="x-none" sz="2000" b="1" dirty="0" err="1"/>
              <a:t>accept</a:t>
            </a:r>
            <a:r>
              <a:rPr lang="nb-NO" altLang="x-none" sz="2000" b="1" dirty="0"/>
              <a:t> </a:t>
            </a:r>
            <a:r>
              <a:rPr lang="nb-NO" altLang="x-none" sz="2000" b="1" dirty="0" err="1"/>
              <a:t>both</a:t>
            </a:r>
            <a:r>
              <a:rPr lang="nb-NO" altLang="x-none" sz="2000" b="1" dirty="0"/>
              <a:t> </a:t>
            </a:r>
            <a:r>
              <a:rPr lang="nb-NO" altLang="x-none" sz="2000" b="1" dirty="0" err="1"/>
              <a:t>aspects</a:t>
            </a:r>
            <a:r>
              <a:rPr lang="nb-NO" altLang="x-none" sz="2000" b="1" dirty="0"/>
              <a:t>.</a:t>
            </a:r>
          </a:p>
          <a:p>
            <a:pPr algn="ctr">
              <a:defRPr/>
            </a:pPr>
            <a:r>
              <a:rPr lang="nb-NO" altLang="x-none" sz="2000" b="1" dirty="0" err="1"/>
              <a:t>Redundancy</a:t>
            </a:r>
            <a:r>
              <a:rPr lang="nb-NO" altLang="x-none" sz="2000" b="1" dirty="0"/>
              <a:t> is LOW.</a:t>
            </a:r>
          </a:p>
          <a:p>
            <a:pPr algn="ctr">
              <a:defRPr/>
            </a:pPr>
            <a:r>
              <a:rPr lang="nb-NO" altLang="x-none" sz="2000" b="1" dirty="0" err="1"/>
              <a:t>Salience</a:t>
            </a:r>
            <a:r>
              <a:rPr lang="nb-NO" altLang="x-none" sz="2000" b="1" dirty="0"/>
              <a:t> </a:t>
            </a:r>
            <a:r>
              <a:rPr lang="nb-NO" altLang="x-none" sz="2000" b="1" dirty="0" err="1"/>
              <a:t>of</a:t>
            </a:r>
            <a:r>
              <a:rPr lang="nb-NO" altLang="x-none" sz="2000" b="1" dirty="0"/>
              <a:t> </a:t>
            </a:r>
            <a:r>
              <a:rPr lang="nb-NO" altLang="x-none" sz="2000" b="1" dirty="0" err="1"/>
              <a:t>construal</a:t>
            </a:r>
            <a:r>
              <a:rPr lang="nb-NO" altLang="x-none" sz="2000" b="1" dirty="0"/>
              <a:t> is HIGH.</a:t>
            </a:r>
            <a:endParaRPr lang="en-US" altLang="x-none" sz="2000" b="1" dirty="0"/>
          </a:p>
        </p:txBody>
      </p:sp>
    </p:spTree>
    <p:extLst>
      <p:ext uri="{BB962C8B-B14F-4D97-AF65-F5344CB8AC3E}">
        <p14:creationId xmlns:p14="http://schemas.microsoft.com/office/powerpoint/2010/main" val="2586150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4AFD9-C40F-3146-B12A-D8E3FA31174D}"/>
              </a:ext>
            </a:extLst>
          </p:cNvPr>
          <p:cNvSpPr>
            <a:spLocks noGrp="1"/>
          </p:cNvSpPr>
          <p:nvPr>
            <p:ph type="title"/>
          </p:nvPr>
        </p:nvSpPr>
        <p:spPr/>
        <p:txBody>
          <a:bodyPr/>
          <a:lstStyle/>
          <a:p>
            <a:r>
              <a:rPr lang="en-US" b="1" dirty="0"/>
              <a:t>Examples of test items where redundancy of aspect is LOW and construal is HIGH</a:t>
            </a:r>
          </a:p>
        </p:txBody>
      </p:sp>
      <p:sp>
        <p:nvSpPr>
          <p:cNvPr id="3" name="Content Placeholder 2">
            <a:extLst>
              <a:ext uri="{FF2B5EF4-FFF2-40B4-BE49-F238E27FC236}">
                <a16:creationId xmlns:a16="http://schemas.microsoft.com/office/drawing/2014/main" id="{89B034ED-CDA0-7B44-B304-D148C6D71AC6}"/>
              </a:ext>
            </a:extLst>
          </p:cNvPr>
          <p:cNvSpPr>
            <a:spLocks noGrp="1"/>
          </p:cNvSpPr>
          <p:nvPr>
            <p:ph idx="1"/>
          </p:nvPr>
        </p:nvSpPr>
        <p:spPr>
          <a:xfrm>
            <a:off x="628650" y="1369219"/>
            <a:ext cx="8090807" cy="1707612"/>
          </a:xfrm>
        </p:spPr>
        <p:txBody>
          <a:bodyPr>
            <a:normAutofit/>
          </a:bodyPr>
          <a:lstStyle/>
          <a:p>
            <a:pPr marL="0" indent="0">
              <a:buNone/>
            </a:pPr>
            <a:r>
              <a:rPr lang="en-US" sz="1600" i="1" dirty="0"/>
              <a:t>On </a:t>
            </a:r>
            <a:r>
              <a:rPr lang="en-US" sz="1600" i="1" dirty="0" err="1"/>
              <a:t>umel</a:t>
            </a:r>
            <a:r>
              <a:rPr lang="en-US" sz="1600" i="1" dirty="0"/>
              <a:t> </a:t>
            </a:r>
            <a:r>
              <a:rPr lang="en-US" sz="1600" i="1" dirty="0" err="1"/>
              <a:t>nezametno</a:t>
            </a:r>
            <a:r>
              <a:rPr lang="en-US" sz="1600" i="1" dirty="0"/>
              <a:t> [</a:t>
            </a:r>
            <a:r>
              <a:rPr lang="en-US" sz="1600" i="1" baseline="30000" dirty="0"/>
              <a:t> </a:t>
            </a:r>
            <a:r>
              <a:rPr lang="en-US" sz="1600" b="1" i="1" baseline="30000" dirty="0" err="1">
                <a:solidFill>
                  <a:schemeClr val="accent6"/>
                </a:solidFill>
              </a:rPr>
              <a:t>original</a:t>
            </a:r>
            <a:r>
              <a:rPr lang="en-US" sz="1600" b="1" i="1" dirty="0" err="1">
                <a:solidFill>
                  <a:schemeClr val="accent6"/>
                </a:solidFill>
              </a:rPr>
              <a:t>vytaščit</a:t>
            </a:r>
            <a:r>
              <a:rPr lang="en-US" sz="1600" b="1" i="1" dirty="0">
                <a:solidFill>
                  <a:schemeClr val="accent6"/>
                </a:solidFill>
              </a:rPr>
              <a:t>’ </a:t>
            </a:r>
            <a:r>
              <a:rPr lang="en-US" sz="1600" i="1" dirty="0"/>
              <a:t>/ </a:t>
            </a:r>
            <a:r>
              <a:rPr lang="en-US" sz="1600" b="1" i="1" baseline="30000" dirty="0">
                <a:solidFill>
                  <a:srgbClr val="7030A0"/>
                </a:solidFill>
              </a:rPr>
              <a:t>non-</a:t>
            </a:r>
            <a:r>
              <a:rPr lang="en-US" sz="1600" b="1" i="1" baseline="30000" dirty="0" err="1">
                <a:solidFill>
                  <a:srgbClr val="7030A0"/>
                </a:solidFill>
              </a:rPr>
              <a:t>original</a:t>
            </a:r>
            <a:r>
              <a:rPr lang="en-US" sz="1600" b="1" i="1" dirty="0" err="1">
                <a:solidFill>
                  <a:srgbClr val="7030A0"/>
                </a:solidFill>
              </a:rPr>
              <a:t>vytaskivat</a:t>
            </a:r>
            <a:r>
              <a:rPr lang="en-US" sz="1600" b="1" i="1" dirty="0">
                <a:solidFill>
                  <a:srgbClr val="7030A0"/>
                </a:solidFill>
              </a:rPr>
              <a:t>’ </a:t>
            </a:r>
            <a:r>
              <a:rPr lang="en-US" sz="1600" i="1" dirty="0"/>
              <a:t>] </a:t>
            </a:r>
            <a:r>
              <a:rPr lang="en-US" sz="1600" i="1" dirty="0" err="1"/>
              <a:t>den’gi</a:t>
            </a:r>
            <a:r>
              <a:rPr lang="en-US" sz="1600" i="1" dirty="0"/>
              <a:t> </a:t>
            </a:r>
            <a:r>
              <a:rPr lang="en-US" sz="1600" i="1" dirty="0" err="1"/>
              <a:t>iz</a:t>
            </a:r>
            <a:r>
              <a:rPr lang="en-US" sz="1600" i="1" dirty="0"/>
              <a:t> </a:t>
            </a:r>
            <a:r>
              <a:rPr lang="en-US" sz="1600" i="1" dirty="0" err="1"/>
              <a:t>karmana</a:t>
            </a:r>
            <a:r>
              <a:rPr lang="en-US" sz="1600" i="1" dirty="0"/>
              <a:t> </a:t>
            </a:r>
            <a:r>
              <a:rPr lang="en-US" sz="1600" i="1" dirty="0" err="1"/>
              <a:t>zevak</a:t>
            </a:r>
            <a:r>
              <a:rPr lang="nb-NO" sz="1600" i="1" dirty="0"/>
              <a:t>i</a:t>
            </a:r>
            <a:r>
              <a:rPr lang="en-US" sz="1600" i="1" dirty="0"/>
              <a:t>.</a:t>
            </a:r>
            <a:r>
              <a:rPr lang="ru-RU" sz="1600" dirty="0"/>
              <a:t> </a:t>
            </a:r>
          </a:p>
          <a:p>
            <a:pPr marL="0" indent="0">
              <a:buNone/>
            </a:pPr>
            <a:r>
              <a:rPr lang="en-US" sz="1600" dirty="0"/>
              <a:t>‘He knew how </a:t>
            </a:r>
            <a:r>
              <a:rPr lang="en-US" sz="1600" b="1" dirty="0"/>
              <a:t>to</a:t>
            </a:r>
            <a:r>
              <a:rPr lang="en-US" sz="1600" dirty="0"/>
              <a:t> </a:t>
            </a:r>
            <a:r>
              <a:rPr lang="en-US" sz="1600" b="1" dirty="0"/>
              <a:t>pluck</a:t>
            </a:r>
            <a:r>
              <a:rPr lang="en-US" sz="1600" dirty="0"/>
              <a:t> the money out of the pocket of an idler without being noticed.’</a:t>
            </a:r>
          </a:p>
          <a:p>
            <a:pPr marL="0" indent="0">
              <a:buNone/>
            </a:pPr>
            <a:endParaRPr lang="nb-NO" sz="1600" dirty="0"/>
          </a:p>
          <a:p>
            <a:pPr marL="0" indent="0">
              <a:buNone/>
            </a:pPr>
            <a:r>
              <a:rPr lang="en-US" sz="1600" i="1" dirty="0" err="1"/>
              <a:t>Vyživšuju</a:t>
            </a:r>
            <a:r>
              <a:rPr lang="en-US" sz="1600" i="1" dirty="0"/>
              <a:t> </a:t>
            </a:r>
            <a:r>
              <a:rPr lang="en-US" sz="1600" i="1" dirty="0" err="1"/>
              <a:t>iz</a:t>
            </a:r>
            <a:r>
              <a:rPr lang="en-US" sz="1600" i="1" dirty="0"/>
              <a:t> </a:t>
            </a:r>
            <a:r>
              <a:rPr lang="en-US" sz="1600" i="1" dirty="0" err="1"/>
              <a:t>uma</a:t>
            </a:r>
            <a:r>
              <a:rPr lang="en-US" sz="1600" i="1" dirty="0"/>
              <a:t> </a:t>
            </a:r>
            <a:r>
              <a:rPr lang="en-US" sz="1600" i="1" dirty="0" err="1"/>
              <a:t>staruxu</a:t>
            </a:r>
            <a:r>
              <a:rPr lang="en-US" sz="1600" i="1" dirty="0"/>
              <a:t> </a:t>
            </a:r>
            <a:r>
              <a:rPr lang="en-US" sz="1600" i="1" dirty="0" err="1"/>
              <a:t>nikto</a:t>
            </a:r>
            <a:r>
              <a:rPr lang="en-US" sz="1600" i="1" dirty="0"/>
              <a:t> </a:t>
            </a:r>
            <a:r>
              <a:rPr lang="en-US" sz="1600" i="1" dirty="0" err="1"/>
              <a:t>vser’ez</a:t>
            </a:r>
            <a:r>
              <a:rPr lang="en-US" sz="1600" i="1" dirty="0"/>
              <a:t> ne [ </a:t>
            </a:r>
            <a:r>
              <a:rPr lang="en-US" sz="1600" b="1" i="1" baseline="30000" dirty="0">
                <a:solidFill>
                  <a:schemeClr val="accent6"/>
                </a:solidFill>
              </a:rPr>
              <a:t>non-</a:t>
            </a:r>
            <a:r>
              <a:rPr lang="en-US" sz="1600" b="1" i="1" baseline="30000" dirty="0" err="1">
                <a:solidFill>
                  <a:schemeClr val="accent6"/>
                </a:solidFill>
              </a:rPr>
              <a:t>original</a:t>
            </a:r>
            <a:r>
              <a:rPr lang="en-US" sz="1600" b="1" i="1" dirty="0" err="1">
                <a:solidFill>
                  <a:schemeClr val="accent6"/>
                </a:solidFill>
              </a:rPr>
              <a:t>prinjal</a:t>
            </a:r>
            <a:r>
              <a:rPr lang="en-US" sz="1600" i="1" dirty="0"/>
              <a:t> / </a:t>
            </a:r>
            <a:r>
              <a:rPr lang="en-US" sz="1600" b="1" i="1" baseline="30000" dirty="0" err="1">
                <a:solidFill>
                  <a:srgbClr val="7030A0"/>
                </a:solidFill>
              </a:rPr>
              <a:t>original</a:t>
            </a:r>
            <a:r>
              <a:rPr lang="en-US" sz="1600" b="1" i="1" dirty="0" err="1">
                <a:solidFill>
                  <a:srgbClr val="7030A0"/>
                </a:solidFill>
              </a:rPr>
              <a:t>prinimal</a:t>
            </a:r>
            <a:r>
              <a:rPr lang="en-US" sz="1600" b="1" i="1" dirty="0">
                <a:solidFill>
                  <a:srgbClr val="7030A0"/>
                </a:solidFill>
              </a:rPr>
              <a:t> </a:t>
            </a:r>
            <a:r>
              <a:rPr lang="en-US" sz="1600" i="1" dirty="0"/>
              <a:t>]</a:t>
            </a:r>
          </a:p>
          <a:p>
            <a:pPr marL="0" indent="0">
              <a:buNone/>
            </a:pPr>
            <a:r>
              <a:rPr lang="en-US" sz="1600" dirty="0"/>
              <a:t>‘No one </a:t>
            </a:r>
            <a:r>
              <a:rPr lang="en-US" sz="1600" b="1" dirty="0"/>
              <a:t>took</a:t>
            </a:r>
            <a:r>
              <a:rPr lang="en-US" sz="1600" dirty="0"/>
              <a:t> the senile old woman seriously’</a:t>
            </a:r>
          </a:p>
        </p:txBody>
      </p:sp>
      <p:graphicFrame>
        <p:nvGraphicFramePr>
          <p:cNvPr id="5" name="Content Placeholder 3">
            <a:extLst>
              <a:ext uri="{FF2B5EF4-FFF2-40B4-BE49-F238E27FC236}">
                <a16:creationId xmlns:a16="http://schemas.microsoft.com/office/drawing/2014/main" id="{0160F02A-B461-B74A-AF8F-EE0EB332634C}"/>
              </a:ext>
            </a:extLst>
          </p:cNvPr>
          <p:cNvGraphicFramePr>
            <a:graphicFrameLocks/>
          </p:cNvGraphicFramePr>
          <p:nvPr>
            <p:extLst>
              <p:ext uri="{D42A27DB-BD31-4B8C-83A1-F6EECF244321}">
                <p14:modId xmlns:p14="http://schemas.microsoft.com/office/powerpoint/2010/main" val="1020841370"/>
              </p:ext>
            </p:extLst>
          </p:nvPr>
        </p:nvGraphicFramePr>
        <p:xfrm>
          <a:off x="628650" y="2945018"/>
          <a:ext cx="7888290" cy="2001520"/>
        </p:xfrm>
        <a:graphic>
          <a:graphicData uri="http://schemas.openxmlformats.org/drawingml/2006/table">
            <a:tbl>
              <a:tblPr firstRow="1" bandRow="1">
                <a:tableStyleId>{5C22544A-7EE6-4342-B048-85BDC9FD1C3A}</a:tableStyleId>
              </a:tblPr>
              <a:tblGrid>
                <a:gridCol w="3734927">
                  <a:extLst>
                    <a:ext uri="{9D8B030D-6E8A-4147-A177-3AD203B41FA5}">
                      <a16:colId xmlns:a16="http://schemas.microsoft.com/office/drawing/2014/main" val="2464770069"/>
                    </a:ext>
                  </a:extLst>
                </a:gridCol>
                <a:gridCol w="1160206">
                  <a:extLst>
                    <a:ext uri="{9D8B030D-6E8A-4147-A177-3AD203B41FA5}">
                      <a16:colId xmlns:a16="http://schemas.microsoft.com/office/drawing/2014/main" val="3366990669"/>
                    </a:ext>
                  </a:extLst>
                </a:gridCol>
                <a:gridCol w="1120877">
                  <a:extLst>
                    <a:ext uri="{9D8B030D-6E8A-4147-A177-3AD203B41FA5}">
                      <a16:colId xmlns:a16="http://schemas.microsoft.com/office/drawing/2014/main" val="658713091"/>
                    </a:ext>
                  </a:extLst>
                </a:gridCol>
                <a:gridCol w="973394">
                  <a:extLst>
                    <a:ext uri="{9D8B030D-6E8A-4147-A177-3AD203B41FA5}">
                      <a16:colId xmlns:a16="http://schemas.microsoft.com/office/drawing/2014/main" val="374037424"/>
                    </a:ext>
                  </a:extLst>
                </a:gridCol>
                <a:gridCol w="898886">
                  <a:extLst>
                    <a:ext uri="{9D8B030D-6E8A-4147-A177-3AD203B41FA5}">
                      <a16:colId xmlns:a16="http://schemas.microsoft.com/office/drawing/2014/main" val="4216564312"/>
                    </a:ext>
                  </a:extLst>
                </a:gridCol>
              </a:tblGrid>
              <a:tr h="370840">
                <a:tc>
                  <a:txBody>
                    <a:bodyPr/>
                    <a:lstStyle/>
                    <a:p>
                      <a:pPr>
                        <a:spcAft>
                          <a:spcPts val="0"/>
                        </a:spcAft>
                      </a:pPr>
                      <a:r>
                        <a:rPr lang="nb-NO" sz="1800" dirty="0">
                          <a:effectLst/>
                          <a:latin typeface="+mn-lt"/>
                          <a:ea typeface="Calibri" panose="020F0502020204030204" pitchFamily="34" charset="0"/>
                          <a:cs typeface="Times New Roman" panose="02020603050405020304" pitchFamily="18" charset="0"/>
                        </a:rPr>
                        <a:t> </a:t>
                      </a:r>
                    </a:p>
                  </a:txBody>
                  <a:tcPr marL="51435" marR="51435" marT="0" marB="0"/>
                </a:tc>
                <a:tc>
                  <a:txBody>
                    <a:bodyPr/>
                    <a:lstStyle/>
                    <a:p>
                      <a:pPr>
                        <a:spcAft>
                          <a:spcPts val="0"/>
                        </a:spcAft>
                      </a:pPr>
                      <a:r>
                        <a:rPr lang="en-US" sz="1700" dirty="0">
                          <a:effectLst/>
                          <a:latin typeface="+mn-lt"/>
                          <a:ea typeface="Calibri" panose="020F0502020204030204" pitchFamily="34" charset="0"/>
                          <a:cs typeface="Times New Roman" panose="02020603050405020304" pitchFamily="18" charset="0"/>
                        </a:rPr>
                        <a:t>Impossible = 0</a:t>
                      </a:r>
                      <a:endParaRPr lang="nb-NO" sz="17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n-US" sz="1700" dirty="0">
                          <a:effectLst/>
                          <a:latin typeface="+mn-lt"/>
                          <a:ea typeface="Calibri" panose="020F0502020204030204" pitchFamily="34" charset="0"/>
                          <a:cs typeface="Times New Roman" panose="02020603050405020304" pitchFamily="18" charset="0"/>
                        </a:rPr>
                        <a:t>Acceptable = 1</a:t>
                      </a:r>
                      <a:endParaRPr lang="nb-NO" sz="17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n-US" sz="1700" dirty="0">
                          <a:effectLst/>
                          <a:latin typeface="+mn-lt"/>
                          <a:ea typeface="Calibri" panose="020F0502020204030204" pitchFamily="34" charset="0"/>
                          <a:cs typeface="Times New Roman" panose="02020603050405020304" pitchFamily="18" charset="0"/>
                        </a:rPr>
                        <a:t>Excellent = 2</a:t>
                      </a:r>
                      <a:endParaRPr lang="nb-NO" sz="17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n-US" sz="1700" dirty="0">
                          <a:effectLst/>
                          <a:latin typeface="+mn-lt"/>
                          <a:ea typeface="Calibri" panose="020F0502020204030204" pitchFamily="34" charset="0"/>
                          <a:cs typeface="Times New Roman" panose="02020603050405020304" pitchFamily="18" charset="0"/>
                        </a:rPr>
                        <a:t>Average</a:t>
                      </a:r>
                      <a:endParaRPr lang="nb-NO" sz="1700" dirty="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348441050"/>
                  </a:ext>
                </a:extLst>
              </a:tr>
              <a:tr h="370840">
                <a:tc>
                  <a:txBody>
                    <a:bodyPr/>
                    <a:lstStyle/>
                    <a:p>
                      <a:pPr>
                        <a:spcAft>
                          <a:spcPts val="0"/>
                        </a:spcAft>
                      </a:pPr>
                      <a:r>
                        <a:rPr lang="en-US" sz="1800" b="1" dirty="0">
                          <a:solidFill>
                            <a:schemeClr val="accent6"/>
                          </a:solidFill>
                          <a:effectLst/>
                          <a:latin typeface="+mn-lt"/>
                          <a:ea typeface="Calibri" panose="020F0502020204030204" pitchFamily="34" charset="0"/>
                          <a:cs typeface="Times New Roman" panose="02020603050405020304" pitchFamily="18" charset="0"/>
                        </a:rPr>
                        <a:t>Perfective</a:t>
                      </a:r>
                      <a:r>
                        <a:rPr lang="en-US" sz="1800" dirty="0">
                          <a:effectLst/>
                          <a:latin typeface="+mn-lt"/>
                          <a:ea typeface="Calibri" panose="020F0502020204030204" pitchFamily="34" charset="0"/>
                          <a:cs typeface="Times New Roman" panose="02020603050405020304" pitchFamily="18" charset="0"/>
                        </a:rPr>
                        <a:t> </a:t>
                      </a:r>
                      <a:r>
                        <a:rPr lang="en-US" sz="1800" b="1" i="1" baseline="30000" dirty="0" err="1">
                          <a:solidFill>
                            <a:schemeClr val="accent6"/>
                          </a:solidFill>
                        </a:rPr>
                        <a:t>original</a:t>
                      </a:r>
                      <a:r>
                        <a:rPr lang="en-US" sz="1800" b="1" i="1" dirty="0" err="1">
                          <a:solidFill>
                            <a:schemeClr val="accent6"/>
                          </a:solidFill>
                        </a:rPr>
                        <a:t>vytaščit</a:t>
                      </a:r>
                      <a:r>
                        <a:rPr lang="en-US" sz="1800" b="1" i="1" dirty="0">
                          <a:solidFill>
                            <a:schemeClr val="accent6"/>
                          </a:solidFill>
                        </a:rPr>
                        <a:t>’</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800" dirty="0">
                          <a:effectLst/>
                          <a:latin typeface="+mn-lt"/>
                          <a:ea typeface="Calibri" panose="020F0502020204030204" pitchFamily="34" charset="0"/>
                          <a:cs typeface="Times New Roman" panose="02020603050405020304" pitchFamily="18" charset="0"/>
                        </a:rPr>
                        <a:t>10</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1800" dirty="0">
                          <a:effectLst/>
                          <a:latin typeface="+mn-lt"/>
                          <a:ea typeface="Calibri" panose="020F0502020204030204" pitchFamily="34" charset="0"/>
                          <a:cs typeface="Times New Roman" panose="02020603050405020304" pitchFamily="18" charset="0"/>
                        </a:rPr>
                        <a:t>41</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1800">
                          <a:effectLst/>
                          <a:latin typeface="+mn-lt"/>
                          <a:ea typeface="Calibri" panose="020F0502020204030204" pitchFamily="34" charset="0"/>
                          <a:cs typeface="Times New Roman" panose="02020603050405020304" pitchFamily="18" charset="0"/>
                        </a:rPr>
                        <a:t>32</a:t>
                      </a:r>
                      <a:endParaRPr lang="nb-NO" sz="180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1800" dirty="0">
                          <a:effectLst/>
                          <a:latin typeface="+mn-lt"/>
                          <a:ea typeface="Calibri" panose="020F0502020204030204" pitchFamily="34" charset="0"/>
                          <a:cs typeface="Times New Roman" panose="02020603050405020304" pitchFamily="18" charset="0"/>
                        </a:rPr>
                        <a:t>1.265</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435550428"/>
                  </a:ext>
                </a:extLst>
              </a:tr>
              <a:tr h="370840">
                <a:tc>
                  <a:txBody>
                    <a:bodyPr/>
                    <a:lstStyle/>
                    <a:p>
                      <a:pPr>
                        <a:spcAft>
                          <a:spcPts val="0"/>
                        </a:spcAft>
                      </a:pPr>
                      <a:r>
                        <a:rPr lang="en-US" sz="1800" b="1" dirty="0">
                          <a:solidFill>
                            <a:srgbClr val="7030A0"/>
                          </a:solidFill>
                          <a:effectLst/>
                          <a:latin typeface="+mn-lt"/>
                          <a:ea typeface="Calibri" panose="020F0502020204030204" pitchFamily="34" charset="0"/>
                          <a:cs typeface="Times New Roman" panose="02020603050405020304" pitchFamily="18" charset="0"/>
                        </a:rPr>
                        <a:t>Imperfective</a:t>
                      </a:r>
                      <a:r>
                        <a:rPr lang="en-US" sz="1800" dirty="0">
                          <a:effectLst/>
                          <a:latin typeface="+mn-lt"/>
                          <a:ea typeface="Calibri" panose="020F0502020204030204" pitchFamily="34" charset="0"/>
                          <a:cs typeface="Times New Roman" panose="02020603050405020304" pitchFamily="18" charset="0"/>
                        </a:rPr>
                        <a:t> </a:t>
                      </a:r>
                      <a:r>
                        <a:rPr lang="en-US" sz="1800" b="1" i="1" baseline="30000" dirty="0">
                          <a:solidFill>
                            <a:srgbClr val="7030A0"/>
                          </a:solidFill>
                        </a:rPr>
                        <a:t>non-</a:t>
                      </a:r>
                      <a:r>
                        <a:rPr lang="en-US" sz="1800" b="1" i="1" baseline="30000" dirty="0" err="1">
                          <a:solidFill>
                            <a:srgbClr val="7030A0"/>
                          </a:solidFill>
                        </a:rPr>
                        <a:t>original</a:t>
                      </a:r>
                      <a:r>
                        <a:rPr lang="en-US" sz="1800" b="1" i="1" dirty="0" err="1">
                          <a:solidFill>
                            <a:srgbClr val="7030A0"/>
                          </a:solidFill>
                        </a:rPr>
                        <a:t>vytaskivat</a:t>
                      </a:r>
                      <a:r>
                        <a:rPr lang="en-US" sz="1800" b="1" i="1" dirty="0">
                          <a:solidFill>
                            <a:srgbClr val="7030A0"/>
                          </a:solidFill>
                        </a:rPr>
                        <a:t>’</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800" dirty="0">
                          <a:effectLst/>
                          <a:latin typeface="+mn-lt"/>
                          <a:ea typeface="Calibri" panose="020F0502020204030204" pitchFamily="34" charset="0"/>
                          <a:cs typeface="Times New Roman" panose="02020603050405020304" pitchFamily="18" charset="0"/>
                        </a:rPr>
                        <a:t>2</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1800" dirty="0">
                          <a:effectLst/>
                          <a:latin typeface="+mn-lt"/>
                          <a:ea typeface="Calibri" panose="020F0502020204030204" pitchFamily="34" charset="0"/>
                          <a:cs typeface="Times New Roman" panose="02020603050405020304" pitchFamily="18" charset="0"/>
                        </a:rPr>
                        <a:t>25</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1800" dirty="0">
                          <a:effectLst/>
                          <a:latin typeface="+mn-lt"/>
                          <a:ea typeface="Calibri" panose="020F0502020204030204" pitchFamily="34" charset="0"/>
                          <a:cs typeface="Times New Roman" panose="02020603050405020304" pitchFamily="18" charset="0"/>
                        </a:rPr>
                        <a:t>56</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1800" dirty="0">
                          <a:effectLst/>
                          <a:latin typeface="+mn-lt"/>
                          <a:ea typeface="Calibri" panose="020F0502020204030204" pitchFamily="34" charset="0"/>
                          <a:cs typeface="Times New Roman" panose="02020603050405020304" pitchFamily="18" charset="0"/>
                        </a:rPr>
                        <a:t>1.651</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232522450"/>
                  </a:ext>
                </a:extLst>
              </a:tr>
              <a:tr h="370840">
                <a:tc>
                  <a:txBody>
                    <a:bodyPr/>
                    <a:lstStyle/>
                    <a:p>
                      <a:pPr>
                        <a:spcAft>
                          <a:spcPts val="0"/>
                        </a:spcAft>
                      </a:pPr>
                      <a:r>
                        <a:rPr lang="en-US" sz="1800" b="1" dirty="0">
                          <a:solidFill>
                            <a:schemeClr val="accent6"/>
                          </a:solidFill>
                          <a:effectLst/>
                          <a:latin typeface="+mn-lt"/>
                          <a:ea typeface="Calibri" panose="020F0502020204030204" pitchFamily="34" charset="0"/>
                          <a:cs typeface="Times New Roman" panose="02020603050405020304" pitchFamily="18" charset="0"/>
                        </a:rPr>
                        <a:t>Perfective</a:t>
                      </a:r>
                      <a:r>
                        <a:rPr lang="en-US" sz="1800" dirty="0">
                          <a:effectLst/>
                          <a:latin typeface="+mn-lt"/>
                          <a:ea typeface="Calibri" panose="020F0502020204030204" pitchFamily="34" charset="0"/>
                          <a:cs typeface="Times New Roman" panose="02020603050405020304" pitchFamily="18" charset="0"/>
                        </a:rPr>
                        <a:t> </a:t>
                      </a:r>
                      <a:r>
                        <a:rPr lang="en-US" sz="1800" b="1" i="1" baseline="30000" dirty="0">
                          <a:solidFill>
                            <a:schemeClr val="accent6"/>
                          </a:solidFill>
                        </a:rPr>
                        <a:t>non-</a:t>
                      </a:r>
                      <a:r>
                        <a:rPr lang="en-US" sz="1800" b="1" i="1" baseline="30000" dirty="0" err="1">
                          <a:solidFill>
                            <a:schemeClr val="accent6"/>
                          </a:solidFill>
                        </a:rPr>
                        <a:t>original</a:t>
                      </a:r>
                      <a:r>
                        <a:rPr lang="en-US" sz="1800" b="1" i="1" dirty="0" err="1">
                          <a:solidFill>
                            <a:schemeClr val="accent6"/>
                          </a:solidFill>
                        </a:rPr>
                        <a:t>prinjal</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800">
                          <a:effectLst/>
                          <a:latin typeface="+mn-lt"/>
                          <a:ea typeface="Calibri" panose="020F0502020204030204" pitchFamily="34" charset="0"/>
                          <a:cs typeface="Times New Roman" panose="02020603050405020304" pitchFamily="18" charset="0"/>
                        </a:rPr>
                        <a:t>9</a:t>
                      </a:r>
                      <a:endParaRPr lang="nb-NO" sz="180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1800" dirty="0">
                          <a:effectLst/>
                          <a:latin typeface="+mn-lt"/>
                          <a:ea typeface="Calibri" panose="020F0502020204030204" pitchFamily="34" charset="0"/>
                          <a:cs typeface="Times New Roman" panose="02020603050405020304" pitchFamily="18" charset="0"/>
                        </a:rPr>
                        <a:t>31</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1800" dirty="0">
                          <a:effectLst/>
                          <a:latin typeface="+mn-lt"/>
                          <a:ea typeface="Calibri" panose="020F0502020204030204" pitchFamily="34" charset="0"/>
                          <a:cs typeface="Times New Roman" panose="02020603050405020304" pitchFamily="18" charset="0"/>
                        </a:rPr>
                        <a:t>43</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1800" dirty="0">
                          <a:effectLst/>
                          <a:latin typeface="+mn-lt"/>
                          <a:ea typeface="Calibri" panose="020F0502020204030204" pitchFamily="34" charset="0"/>
                          <a:cs typeface="Times New Roman" panose="02020603050405020304" pitchFamily="18" charset="0"/>
                        </a:rPr>
                        <a:t>1.410</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037891205"/>
                  </a:ext>
                </a:extLst>
              </a:tr>
              <a:tr h="370840">
                <a:tc>
                  <a:txBody>
                    <a:bodyPr/>
                    <a:lstStyle/>
                    <a:p>
                      <a:pPr>
                        <a:spcAft>
                          <a:spcPts val="0"/>
                        </a:spcAft>
                      </a:pPr>
                      <a:r>
                        <a:rPr lang="en-US" sz="1800" b="1" dirty="0">
                          <a:solidFill>
                            <a:srgbClr val="7030A0"/>
                          </a:solidFill>
                          <a:effectLst/>
                          <a:latin typeface="+mn-lt"/>
                          <a:ea typeface="Calibri" panose="020F0502020204030204" pitchFamily="34" charset="0"/>
                          <a:cs typeface="Times New Roman" panose="02020603050405020304" pitchFamily="18" charset="0"/>
                        </a:rPr>
                        <a:t>Imperfective</a:t>
                      </a:r>
                      <a:r>
                        <a:rPr lang="en-US" sz="1800" dirty="0">
                          <a:effectLst/>
                          <a:latin typeface="+mn-lt"/>
                          <a:ea typeface="Calibri" panose="020F0502020204030204" pitchFamily="34" charset="0"/>
                          <a:cs typeface="Times New Roman" panose="02020603050405020304" pitchFamily="18" charset="0"/>
                        </a:rPr>
                        <a:t> </a:t>
                      </a:r>
                      <a:r>
                        <a:rPr lang="en-US" sz="1800" b="1" i="1" baseline="30000" dirty="0" err="1">
                          <a:solidFill>
                            <a:srgbClr val="7030A0"/>
                          </a:solidFill>
                        </a:rPr>
                        <a:t>original</a:t>
                      </a:r>
                      <a:r>
                        <a:rPr lang="en-US" sz="1800" b="1" i="1" dirty="0" err="1">
                          <a:solidFill>
                            <a:srgbClr val="7030A0"/>
                          </a:solidFill>
                        </a:rPr>
                        <a:t>prinimal</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1800">
                          <a:effectLst/>
                          <a:latin typeface="+mn-lt"/>
                          <a:ea typeface="Calibri" panose="020F0502020204030204" pitchFamily="34" charset="0"/>
                          <a:cs typeface="Times New Roman" panose="02020603050405020304" pitchFamily="18" charset="0"/>
                        </a:rPr>
                        <a:t>4</a:t>
                      </a:r>
                      <a:endParaRPr lang="nb-NO" sz="180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1800">
                          <a:effectLst/>
                          <a:latin typeface="+mn-lt"/>
                          <a:ea typeface="Calibri" panose="020F0502020204030204" pitchFamily="34" charset="0"/>
                          <a:cs typeface="Times New Roman" panose="02020603050405020304" pitchFamily="18" charset="0"/>
                        </a:rPr>
                        <a:t>25</a:t>
                      </a:r>
                      <a:endParaRPr lang="nb-NO" sz="180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1800" dirty="0">
                          <a:effectLst/>
                          <a:latin typeface="+mn-lt"/>
                          <a:ea typeface="Calibri" panose="020F0502020204030204" pitchFamily="34" charset="0"/>
                          <a:cs typeface="Times New Roman" panose="02020603050405020304" pitchFamily="18" charset="0"/>
                        </a:rPr>
                        <a:t>54</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1800" dirty="0">
                          <a:effectLst/>
                          <a:latin typeface="+mn-lt"/>
                          <a:ea typeface="Calibri" panose="020F0502020204030204" pitchFamily="34" charset="0"/>
                          <a:cs typeface="Times New Roman" panose="02020603050405020304" pitchFamily="18" charset="0"/>
                        </a:rPr>
                        <a:t>1.602</a:t>
                      </a:r>
                      <a:endParaRPr lang="nb-NO" sz="1800" dirty="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617779497"/>
                  </a:ext>
                </a:extLst>
              </a:tr>
            </a:tbl>
          </a:graphicData>
        </a:graphic>
      </p:graphicFrame>
    </p:spTree>
    <p:extLst>
      <p:ext uri="{BB962C8B-B14F-4D97-AF65-F5344CB8AC3E}">
        <p14:creationId xmlns:p14="http://schemas.microsoft.com/office/powerpoint/2010/main" val="3816346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5AB5-466C-0546-A815-F447DF3C6CA0}"/>
              </a:ext>
            </a:extLst>
          </p:cNvPr>
          <p:cNvSpPr>
            <a:spLocks noGrp="1"/>
          </p:cNvSpPr>
          <p:nvPr>
            <p:ph type="title"/>
          </p:nvPr>
        </p:nvSpPr>
        <p:spPr>
          <a:xfrm>
            <a:off x="355668" y="352975"/>
            <a:ext cx="2574345" cy="1485657"/>
          </a:xfrm>
        </p:spPr>
        <p:txBody>
          <a:bodyPr>
            <a:normAutofit/>
          </a:bodyPr>
          <a:lstStyle/>
          <a:p>
            <a:r>
              <a:rPr lang="en-US" dirty="0"/>
              <a:t>Redundancy vs. </a:t>
            </a:r>
            <a:br>
              <a:rPr lang="en-US" dirty="0"/>
            </a:br>
            <a:r>
              <a:rPr lang="en-US" dirty="0"/>
              <a:t>Construal</a:t>
            </a:r>
          </a:p>
        </p:txBody>
      </p:sp>
      <p:pic>
        <p:nvPicPr>
          <p:cNvPr id="3" name="Picture 2">
            <a:extLst>
              <a:ext uri="{FF2B5EF4-FFF2-40B4-BE49-F238E27FC236}">
                <a16:creationId xmlns:a16="http://schemas.microsoft.com/office/drawing/2014/main" id="{E424D2BC-7421-AF42-885A-586A23175328}"/>
              </a:ext>
            </a:extLst>
          </p:cNvPr>
          <p:cNvPicPr/>
          <p:nvPr/>
        </p:nvPicPr>
        <p:blipFill>
          <a:blip r:embed="rId2">
            <a:extLst>
              <a:ext uri="{28A0092B-C50C-407E-A947-70E740481C1C}">
                <a14:useLocalDpi xmlns:a14="http://schemas.microsoft.com/office/drawing/2010/main" val="0"/>
              </a:ext>
            </a:extLst>
          </a:blip>
          <a:stretch>
            <a:fillRect/>
          </a:stretch>
        </p:blipFill>
        <p:spPr>
          <a:xfrm>
            <a:off x="3342968" y="1"/>
            <a:ext cx="5801031" cy="5143499"/>
          </a:xfrm>
          <a:prstGeom prst="rect">
            <a:avLst/>
          </a:prstGeom>
        </p:spPr>
      </p:pic>
      <p:sp>
        <p:nvSpPr>
          <p:cNvPr id="4" name="Rounded Rectangle 3">
            <a:extLst>
              <a:ext uri="{FF2B5EF4-FFF2-40B4-BE49-F238E27FC236}">
                <a16:creationId xmlns:a16="http://schemas.microsoft.com/office/drawing/2014/main" id="{D740F8D1-7457-7E4D-8A97-A409BA3FBD0A}"/>
              </a:ext>
            </a:extLst>
          </p:cNvPr>
          <p:cNvSpPr>
            <a:spLocks noChangeArrowheads="1"/>
          </p:cNvSpPr>
          <p:nvPr/>
        </p:nvSpPr>
        <p:spPr bwMode="auto">
          <a:xfrm>
            <a:off x="355668" y="1969866"/>
            <a:ext cx="7295536" cy="2690624"/>
          </a:xfrm>
          <a:prstGeom prst="roundRect">
            <a:avLst>
              <a:gd name="adj" fmla="val 16667"/>
            </a:avLst>
          </a:prstGeom>
          <a:solidFill>
            <a:schemeClr val="bg1"/>
          </a:solidFill>
          <a:ln w="38100">
            <a:solidFill>
              <a:srgbClr val="00607F"/>
            </a:solidFill>
            <a:round/>
            <a:headEnd/>
            <a:tailEnd/>
          </a:ln>
          <a:effectLst>
            <a:outerShdw blurRad="40000" dist="23000" dir="5400000" rotWithShape="0">
              <a:srgbClr val="000000">
                <a:alpha val="34998"/>
              </a:srgbClr>
            </a:outerShdw>
          </a:effectLst>
          <a:extLst/>
        </p:spPr>
        <p:txBody>
          <a:bodyPr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a:defRPr/>
            </a:pPr>
            <a:r>
              <a:rPr lang="en-US" dirty="0"/>
              <a:t>The </a:t>
            </a:r>
            <a:r>
              <a:rPr lang="en-US" b="1" dirty="0"/>
              <a:t>construal</a:t>
            </a:r>
            <a:r>
              <a:rPr lang="en-US" dirty="0"/>
              <a:t> associated with aspect is </a:t>
            </a:r>
            <a:r>
              <a:rPr lang="en-US" b="1" dirty="0"/>
              <a:t>entrenched</a:t>
            </a:r>
            <a:r>
              <a:rPr lang="en-US" dirty="0"/>
              <a:t> through repeated exposure to examples where aspect is </a:t>
            </a:r>
            <a:r>
              <a:rPr lang="en-US" b="1" dirty="0"/>
              <a:t>redundant</a:t>
            </a:r>
            <a:r>
              <a:rPr lang="en-US" dirty="0"/>
              <a:t> due to the presence of </a:t>
            </a:r>
            <a:r>
              <a:rPr lang="en-US" b="1" dirty="0"/>
              <a:t>contextual clues </a:t>
            </a:r>
            <a:r>
              <a:rPr lang="en-US" dirty="0"/>
              <a:t>that align with </a:t>
            </a:r>
            <a:r>
              <a:rPr lang="nb-NO" dirty="0" err="1"/>
              <a:t>aspect</a:t>
            </a:r>
            <a:r>
              <a:rPr lang="nb-NO" dirty="0"/>
              <a:t>. </a:t>
            </a:r>
            <a:r>
              <a:rPr lang="en-US" dirty="0"/>
              <a:t>Entrenchment makes the </a:t>
            </a:r>
            <a:r>
              <a:rPr lang="en-US" b="1" dirty="0"/>
              <a:t>construal</a:t>
            </a:r>
            <a:r>
              <a:rPr lang="en-US" dirty="0"/>
              <a:t> of aspect robust enough to express aspect even in the absence of supporting context.</a:t>
            </a:r>
            <a:r>
              <a:rPr lang="nb-NO" dirty="0"/>
              <a:t> </a:t>
            </a:r>
            <a:endParaRPr lang="en-US" altLang="x-none" dirty="0">
              <a:solidFill>
                <a:srgbClr val="FFFFFF"/>
              </a:solidFill>
            </a:endParaRPr>
          </a:p>
        </p:txBody>
      </p:sp>
    </p:spTree>
    <p:extLst>
      <p:ext uri="{BB962C8B-B14F-4D97-AF65-F5344CB8AC3E}">
        <p14:creationId xmlns:p14="http://schemas.microsoft.com/office/powerpoint/2010/main" val="4238635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5AB5-466C-0546-A815-F447DF3C6CA0}"/>
              </a:ext>
            </a:extLst>
          </p:cNvPr>
          <p:cNvSpPr>
            <a:spLocks noGrp="1"/>
          </p:cNvSpPr>
          <p:nvPr>
            <p:ph type="title"/>
          </p:nvPr>
        </p:nvSpPr>
        <p:spPr>
          <a:xfrm>
            <a:off x="355668" y="352975"/>
            <a:ext cx="2574345" cy="1485657"/>
          </a:xfrm>
        </p:spPr>
        <p:txBody>
          <a:bodyPr>
            <a:normAutofit/>
          </a:bodyPr>
          <a:lstStyle/>
          <a:p>
            <a:r>
              <a:rPr lang="en-US" dirty="0"/>
              <a:t>Redundancy vs. </a:t>
            </a:r>
            <a:br>
              <a:rPr lang="en-US" dirty="0"/>
            </a:br>
            <a:r>
              <a:rPr lang="en-US" dirty="0"/>
              <a:t>Construal</a:t>
            </a:r>
          </a:p>
        </p:txBody>
      </p:sp>
      <p:pic>
        <p:nvPicPr>
          <p:cNvPr id="3" name="Picture 2">
            <a:extLst>
              <a:ext uri="{FF2B5EF4-FFF2-40B4-BE49-F238E27FC236}">
                <a16:creationId xmlns:a16="http://schemas.microsoft.com/office/drawing/2014/main" id="{E424D2BC-7421-AF42-885A-586A23175328}"/>
              </a:ext>
            </a:extLst>
          </p:cNvPr>
          <p:cNvPicPr/>
          <p:nvPr/>
        </p:nvPicPr>
        <p:blipFill>
          <a:blip r:embed="rId2">
            <a:extLst>
              <a:ext uri="{28A0092B-C50C-407E-A947-70E740481C1C}">
                <a14:useLocalDpi xmlns:a14="http://schemas.microsoft.com/office/drawing/2010/main" val="0"/>
              </a:ext>
            </a:extLst>
          </a:blip>
          <a:stretch>
            <a:fillRect/>
          </a:stretch>
        </p:blipFill>
        <p:spPr>
          <a:xfrm>
            <a:off x="3342968" y="1"/>
            <a:ext cx="5801031" cy="5143499"/>
          </a:xfrm>
          <a:prstGeom prst="rect">
            <a:avLst/>
          </a:prstGeom>
        </p:spPr>
      </p:pic>
      <p:sp>
        <p:nvSpPr>
          <p:cNvPr id="4" name="Rounded Rectangle 3">
            <a:extLst>
              <a:ext uri="{FF2B5EF4-FFF2-40B4-BE49-F238E27FC236}">
                <a16:creationId xmlns:a16="http://schemas.microsoft.com/office/drawing/2014/main" id="{D740F8D1-7457-7E4D-8A97-A409BA3FBD0A}"/>
              </a:ext>
            </a:extLst>
          </p:cNvPr>
          <p:cNvSpPr>
            <a:spLocks noChangeArrowheads="1"/>
          </p:cNvSpPr>
          <p:nvPr/>
        </p:nvSpPr>
        <p:spPr bwMode="auto">
          <a:xfrm>
            <a:off x="355668" y="1969866"/>
            <a:ext cx="5838655" cy="2690624"/>
          </a:xfrm>
          <a:prstGeom prst="roundRect">
            <a:avLst>
              <a:gd name="adj" fmla="val 16667"/>
            </a:avLst>
          </a:prstGeom>
          <a:solidFill>
            <a:schemeClr val="bg1"/>
          </a:solidFill>
          <a:ln w="38100">
            <a:solidFill>
              <a:srgbClr val="00607F"/>
            </a:solidFill>
            <a:round/>
            <a:headEnd/>
            <a:tailEnd/>
          </a:ln>
          <a:effectLst>
            <a:outerShdw blurRad="40000" dist="23000" dir="5400000" rotWithShape="0">
              <a:srgbClr val="000000">
                <a:alpha val="34998"/>
              </a:srgbClr>
            </a:outerShdw>
          </a:effectLst>
          <a:extLst/>
        </p:spPr>
        <p:txBody>
          <a:bodyPr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a:defRPr/>
            </a:pPr>
            <a:r>
              <a:rPr lang="nb-NO" sz="3200" dirty="0" err="1"/>
              <a:t>But</a:t>
            </a:r>
            <a:r>
              <a:rPr lang="nb-NO" sz="3200" dirty="0"/>
              <a:t>: </a:t>
            </a:r>
          </a:p>
          <a:p>
            <a:pPr algn="ctr">
              <a:defRPr/>
            </a:pPr>
            <a:r>
              <a:rPr lang="nb-NO" sz="3200" dirty="0" err="1"/>
              <a:t>There</a:t>
            </a:r>
            <a:r>
              <a:rPr lang="nb-NO" sz="3200" dirty="0"/>
              <a:t> </a:t>
            </a:r>
            <a:r>
              <a:rPr lang="nb-NO" sz="3200" dirty="0" err="1"/>
              <a:t>are</a:t>
            </a:r>
            <a:r>
              <a:rPr lang="nb-NO" sz="3200" dirty="0"/>
              <a:t> </a:t>
            </a:r>
            <a:r>
              <a:rPr lang="nb-NO" sz="3200" dirty="0" err="1"/>
              <a:t>no</a:t>
            </a:r>
            <a:r>
              <a:rPr lang="nb-NO" sz="3200" dirty="0"/>
              <a:t> </a:t>
            </a:r>
            <a:r>
              <a:rPr lang="nb-NO" sz="3200" dirty="0" err="1"/>
              <a:t>groups</a:t>
            </a:r>
            <a:r>
              <a:rPr lang="nb-NO" sz="3200" dirty="0"/>
              <a:t> in </a:t>
            </a:r>
            <a:r>
              <a:rPr lang="nb-NO" sz="3200" dirty="0" err="1"/>
              <a:t>this</a:t>
            </a:r>
            <a:r>
              <a:rPr lang="nb-NO" sz="3200" dirty="0"/>
              <a:t> data!</a:t>
            </a:r>
          </a:p>
          <a:p>
            <a:pPr algn="ctr">
              <a:defRPr/>
            </a:pPr>
            <a:r>
              <a:rPr lang="en-US" sz="3200" dirty="0"/>
              <a:t>Participants react differently to original vs. non-original options.</a:t>
            </a:r>
          </a:p>
        </p:txBody>
      </p:sp>
    </p:spTree>
    <p:extLst>
      <p:ext uri="{BB962C8B-B14F-4D97-AF65-F5344CB8AC3E}">
        <p14:creationId xmlns:p14="http://schemas.microsoft.com/office/powerpoint/2010/main" val="2534463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4AFD9-C40F-3146-B12A-D8E3FA31174D}"/>
              </a:ext>
            </a:extLst>
          </p:cNvPr>
          <p:cNvSpPr>
            <a:spLocks noGrp="1"/>
          </p:cNvSpPr>
          <p:nvPr>
            <p:ph type="title"/>
          </p:nvPr>
        </p:nvSpPr>
        <p:spPr/>
        <p:txBody>
          <a:bodyPr/>
          <a:lstStyle/>
          <a:p>
            <a:r>
              <a:rPr lang="en-US" b="1" dirty="0"/>
              <a:t>Native speakers are less consistent in rating the non-original aspect</a:t>
            </a:r>
          </a:p>
        </p:txBody>
      </p:sp>
      <p:sp>
        <p:nvSpPr>
          <p:cNvPr id="3" name="Content Placeholder 2">
            <a:extLst>
              <a:ext uri="{FF2B5EF4-FFF2-40B4-BE49-F238E27FC236}">
                <a16:creationId xmlns:a16="http://schemas.microsoft.com/office/drawing/2014/main" id="{89B034ED-CDA0-7B44-B304-D148C6D71AC6}"/>
              </a:ext>
            </a:extLst>
          </p:cNvPr>
          <p:cNvSpPr>
            <a:spLocks noGrp="1"/>
          </p:cNvSpPr>
          <p:nvPr>
            <p:ph idx="1"/>
          </p:nvPr>
        </p:nvSpPr>
        <p:spPr>
          <a:xfrm>
            <a:off x="501444" y="1384164"/>
            <a:ext cx="8642555" cy="759268"/>
          </a:xfrm>
        </p:spPr>
        <p:txBody>
          <a:bodyPr>
            <a:noAutofit/>
          </a:bodyPr>
          <a:lstStyle/>
          <a:p>
            <a:pPr marL="0" indent="0">
              <a:spcAft>
                <a:spcPts val="400"/>
              </a:spcAft>
              <a:buNone/>
            </a:pPr>
            <a:r>
              <a:rPr lang="nb-NO" i="1" dirty="0" err="1"/>
              <a:t>Fagov</a:t>
            </a:r>
            <a:r>
              <a:rPr lang="nb-NO" i="1" dirty="0"/>
              <a:t> [ </a:t>
            </a:r>
            <a:r>
              <a:rPr lang="nb-NO" b="1" i="1" baseline="30000" dirty="0">
                <a:solidFill>
                  <a:schemeClr val="accent6"/>
                </a:solidFill>
              </a:rPr>
              <a:t>non-</a:t>
            </a:r>
            <a:r>
              <a:rPr lang="nb-NO" b="1" i="1" baseline="30000" dirty="0" err="1">
                <a:solidFill>
                  <a:schemeClr val="accent6"/>
                </a:solidFill>
              </a:rPr>
              <a:t>original</a:t>
            </a:r>
            <a:r>
              <a:rPr lang="nb-NO" b="1" i="1" dirty="0" err="1">
                <a:solidFill>
                  <a:schemeClr val="accent6"/>
                </a:solidFill>
              </a:rPr>
              <a:t>podvergli</a:t>
            </a:r>
            <a:r>
              <a:rPr lang="nb-NO" i="1" dirty="0"/>
              <a:t> / </a:t>
            </a:r>
            <a:r>
              <a:rPr lang="nb-NO" b="1" i="1" baseline="30000" dirty="0" err="1">
                <a:solidFill>
                  <a:srgbClr val="7030A0"/>
                </a:solidFill>
              </a:rPr>
              <a:t>original</a:t>
            </a:r>
            <a:r>
              <a:rPr lang="nb-NO" b="1" i="1" dirty="0" err="1">
                <a:solidFill>
                  <a:srgbClr val="7030A0"/>
                </a:solidFill>
              </a:rPr>
              <a:t>podvergali</a:t>
            </a:r>
            <a:r>
              <a:rPr lang="nb-NO" i="1" dirty="0"/>
              <a:t> ] </a:t>
            </a:r>
            <a:r>
              <a:rPr lang="nb-NO" i="1" dirty="0" err="1"/>
              <a:t>polnogenomnomu</a:t>
            </a:r>
            <a:r>
              <a:rPr lang="nb-NO" i="1" dirty="0"/>
              <a:t> </a:t>
            </a:r>
            <a:r>
              <a:rPr lang="nb-NO" i="1" dirty="0" err="1"/>
              <a:t>sekveknirovaniju</a:t>
            </a:r>
            <a:endParaRPr lang="nb-NO" i="1" dirty="0"/>
          </a:p>
          <a:p>
            <a:pPr marL="0" indent="0">
              <a:spcAft>
                <a:spcPts val="400"/>
              </a:spcAft>
              <a:buNone/>
            </a:pPr>
            <a:r>
              <a:rPr lang="en-US" dirty="0"/>
              <a:t>‘The phages </a:t>
            </a:r>
            <a:r>
              <a:rPr lang="en-US" b="1" dirty="0"/>
              <a:t>were subjected to</a:t>
            </a:r>
            <a:r>
              <a:rPr lang="en-US" dirty="0"/>
              <a:t> full-gene sequencing’</a:t>
            </a:r>
            <a:r>
              <a:rPr lang="nb-NO" dirty="0"/>
              <a:t>  </a:t>
            </a:r>
            <a:endParaRPr lang="en-US" dirty="0"/>
          </a:p>
        </p:txBody>
      </p:sp>
      <p:graphicFrame>
        <p:nvGraphicFramePr>
          <p:cNvPr id="4" name="Table 3">
            <a:extLst>
              <a:ext uri="{FF2B5EF4-FFF2-40B4-BE49-F238E27FC236}">
                <a16:creationId xmlns:a16="http://schemas.microsoft.com/office/drawing/2014/main" id="{0EBBF48E-84EC-0741-A06E-5B3D2CBD85A4}"/>
              </a:ext>
            </a:extLst>
          </p:cNvPr>
          <p:cNvGraphicFramePr>
            <a:graphicFrameLocks noGrp="1"/>
          </p:cNvGraphicFramePr>
          <p:nvPr>
            <p:extLst>
              <p:ext uri="{D42A27DB-BD31-4B8C-83A1-F6EECF244321}">
                <p14:modId xmlns:p14="http://schemas.microsoft.com/office/powerpoint/2010/main" val="4110132961"/>
              </p:ext>
            </p:extLst>
          </p:nvPr>
        </p:nvGraphicFramePr>
        <p:xfrm>
          <a:off x="628649" y="2286001"/>
          <a:ext cx="7956872" cy="1798320"/>
        </p:xfrm>
        <a:graphic>
          <a:graphicData uri="http://schemas.openxmlformats.org/drawingml/2006/table">
            <a:tbl>
              <a:tblPr firstRow="1" bandRow="1">
                <a:tableStyleId>{5C22544A-7EE6-4342-B048-85BDC9FD1C3A}</a:tableStyleId>
              </a:tblPr>
              <a:tblGrid>
                <a:gridCol w="3954236">
                  <a:extLst>
                    <a:ext uri="{9D8B030D-6E8A-4147-A177-3AD203B41FA5}">
                      <a16:colId xmlns:a16="http://schemas.microsoft.com/office/drawing/2014/main" val="1578725376"/>
                    </a:ext>
                  </a:extLst>
                </a:gridCol>
                <a:gridCol w="1088572">
                  <a:extLst>
                    <a:ext uri="{9D8B030D-6E8A-4147-A177-3AD203B41FA5}">
                      <a16:colId xmlns:a16="http://schemas.microsoft.com/office/drawing/2014/main" val="1024833450"/>
                    </a:ext>
                  </a:extLst>
                </a:gridCol>
                <a:gridCol w="1132115">
                  <a:extLst>
                    <a:ext uri="{9D8B030D-6E8A-4147-A177-3AD203B41FA5}">
                      <a16:colId xmlns:a16="http://schemas.microsoft.com/office/drawing/2014/main" val="3138988007"/>
                    </a:ext>
                  </a:extLst>
                </a:gridCol>
                <a:gridCol w="947057">
                  <a:extLst>
                    <a:ext uri="{9D8B030D-6E8A-4147-A177-3AD203B41FA5}">
                      <a16:colId xmlns:a16="http://schemas.microsoft.com/office/drawing/2014/main" val="4163452527"/>
                    </a:ext>
                  </a:extLst>
                </a:gridCol>
                <a:gridCol w="834892">
                  <a:extLst>
                    <a:ext uri="{9D8B030D-6E8A-4147-A177-3AD203B41FA5}">
                      <a16:colId xmlns:a16="http://schemas.microsoft.com/office/drawing/2014/main" val="2009889914"/>
                    </a:ext>
                  </a:extLst>
                </a:gridCol>
              </a:tblGrid>
              <a:tr h="502920">
                <a:tc>
                  <a:txBody>
                    <a:bodyPr/>
                    <a:lstStyle/>
                    <a:p>
                      <a:pPr>
                        <a:spcAft>
                          <a:spcPts val="0"/>
                        </a:spcAft>
                      </a:pPr>
                      <a:r>
                        <a:rPr lang="nb-NO" sz="1800">
                          <a:effectLst/>
                          <a:latin typeface="+mn-lt"/>
                          <a:ea typeface="Calibri" panose="020F0502020204030204" pitchFamily="34" charset="0"/>
                          <a:cs typeface="Times New Roman" panose="02020603050405020304" pitchFamily="18" charset="0"/>
                        </a:rPr>
                        <a:t> </a:t>
                      </a:r>
                    </a:p>
                  </a:txBody>
                  <a:tcPr marL="51435" marR="51435" marT="0" marB="0"/>
                </a:tc>
                <a:tc>
                  <a:txBody>
                    <a:bodyPr/>
                    <a:lstStyle/>
                    <a:p>
                      <a:pPr>
                        <a:spcAft>
                          <a:spcPts val="0"/>
                        </a:spcAft>
                      </a:pPr>
                      <a:r>
                        <a:rPr lang="en-US" sz="1700" dirty="0">
                          <a:effectLst/>
                          <a:latin typeface="+mn-lt"/>
                          <a:ea typeface="Calibri" panose="020F0502020204030204" pitchFamily="34" charset="0"/>
                          <a:cs typeface="Times New Roman" panose="02020603050405020304" pitchFamily="18" charset="0"/>
                        </a:rPr>
                        <a:t>Impossible = 0</a:t>
                      </a:r>
                      <a:endParaRPr lang="nb-NO" sz="17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n-US" sz="1700" dirty="0">
                          <a:effectLst/>
                          <a:latin typeface="+mn-lt"/>
                          <a:ea typeface="Calibri" panose="020F0502020204030204" pitchFamily="34" charset="0"/>
                          <a:cs typeface="Times New Roman" panose="02020603050405020304" pitchFamily="18" charset="0"/>
                        </a:rPr>
                        <a:t>Acceptable = 1</a:t>
                      </a:r>
                      <a:endParaRPr lang="nb-NO" sz="17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n-US" sz="1700" dirty="0">
                          <a:effectLst/>
                          <a:latin typeface="+mn-lt"/>
                          <a:ea typeface="Calibri" panose="020F0502020204030204" pitchFamily="34" charset="0"/>
                          <a:cs typeface="Times New Roman" panose="02020603050405020304" pitchFamily="18" charset="0"/>
                        </a:rPr>
                        <a:t>Excellent = 2</a:t>
                      </a:r>
                      <a:endParaRPr lang="nb-NO" sz="17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en-US" sz="1700" dirty="0">
                          <a:effectLst/>
                          <a:latin typeface="+mn-lt"/>
                          <a:ea typeface="Calibri" panose="020F0502020204030204" pitchFamily="34" charset="0"/>
                          <a:cs typeface="Times New Roman" panose="02020603050405020304" pitchFamily="18" charset="0"/>
                        </a:rPr>
                        <a:t>Average</a:t>
                      </a:r>
                      <a:endParaRPr lang="nb-NO" sz="1700" dirty="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051715204"/>
                  </a:ext>
                </a:extLst>
              </a:tr>
              <a:tr h="640080">
                <a:tc>
                  <a:txBody>
                    <a:bodyPr/>
                    <a:lstStyle/>
                    <a:p>
                      <a:pPr>
                        <a:spcAft>
                          <a:spcPts val="0"/>
                        </a:spcAft>
                      </a:pPr>
                      <a:r>
                        <a:rPr lang="en-US" sz="2100" b="1" dirty="0">
                          <a:solidFill>
                            <a:schemeClr val="accent6"/>
                          </a:solidFill>
                          <a:effectLst/>
                          <a:latin typeface="+mn-lt"/>
                          <a:ea typeface="Calibri" panose="020F0502020204030204" pitchFamily="34" charset="0"/>
                          <a:cs typeface="Times New Roman" panose="02020603050405020304" pitchFamily="18" charset="0"/>
                        </a:rPr>
                        <a:t>Perfective</a:t>
                      </a:r>
                      <a:r>
                        <a:rPr lang="en-US" sz="2100" dirty="0">
                          <a:effectLst/>
                          <a:latin typeface="+mn-lt"/>
                          <a:ea typeface="Calibri" panose="020F0502020204030204" pitchFamily="34" charset="0"/>
                          <a:cs typeface="Times New Roman" panose="02020603050405020304" pitchFamily="18" charset="0"/>
                        </a:rPr>
                        <a:t> </a:t>
                      </a:r>
                      <a:r>
                        <a:rPr lang="nb-NO" sz="2400" b="1" i="1" baseline="30000" dirty="0">
                          <a:solidFill>
                            <a:schemeClr val="accent6"/>
                          </a:solidFill>
                        </a:rPr>
                        <a:t>non-</a:t>
                      </a:r>
                      <a:r>
                        <a:rPr lang="nb-NO" sz="2400" b="1" i="1" baseline="30000" dirty="0" err="1">
                          <a:solidFill>
                            <a:schemeClr val="accent6"/>
                          </a:solidFill>
                        </a:rPr>
                        <a:t>original</a:t>
                      </a:r>
                      <a:r>
                        <a:rPr lang="nb-NO" sz="2400" b="1" i="1" dirty="0" err="1">
                          <a:solidFill>
                            <a:schemeClr val="accent6"/>
                          </a:solidFill>
                        </a:rPr>
                        <a:t>podvergli</a:t>
                      </a:r>
                      <a:endParaRPr lang="nb-NO" sz="21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2100" dirty="0">
                          <a:effectLst/>
                          <a:latin typeface="+mn-lt"/>
                          <a:ea typeface="Calibri" panose="020F0502020204030204" pitchFamily="34" charset="0"/>
                          <a:cs typeface="Times New Roman" panose="02020603050405020304" pitchFamily="18" charset="0"/>
                        </a:rPr>
                        <a:t>24</a:t>
                      </a:r>
                      <a:endParaRPr lang="nb-NO" sz="2100"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2100" dirty="0">
                          <a:effectLst/>
                          <a:latin typeface="+mn-lt"/>
                          <a:ea typeface="Calibri" panose="020F0502020204030204" pitchFamily="34" charset="0"/>
                          <a:cs typeface="Times New Roman" panose="02020603050405020304" pitchFamily="18" charset="0"/>
                        </a:rPr>
                        <a:t>25</a:t>
                      </a:r>
                      <a:endParaRPr lang="nb-NO" sz="2100"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2100">
                          <a:effectLst/>
                          <a:latin typeface="+mn-lt"/>
                          <a:ea typeface="Calibri" panose="020F0502020204030204" pitchFamily="34" charset="0"/>
                          <a:cs typeface="Times New Roman" panose="02020603050405020304" pitchFamily="18" charset="0"/>
                        </a:rPr>
                        <a:t>23</a:t>
                      </a:r>
                      <a:endParaRPr lang="nb-NO" sz="2100"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endParaRPr lang="en-US" sz="2100" dirty="0">
                        <a:effectLst/>
                        <a:latin typeface="+mn-lt"/>
                        <a:ea typeface="Calibri" panose="020F0502020204030204" pitchFamily="34" charset="0"/>
                        <a:cs typeface="Times New Roman" panose="02020603050405020304" pitchFamily="18" charset="0"/>
                      </a:endParaRPr>
                    </a:p>
                    <a:p>
                      <a:pPr algn="r">
                        <a:spcAft>
                          <a:spcPts val="0"/>
                        </a:spcAft>
                      </a:pPr>
                      <a:r>
                        <a:rPr lang="en-US" sz="2100" dirty="0">
                          <a:effectLst/>
                          <a:latin typeface="+mn-lt"/>
                          <a:ea typeface="Calibri" panose="020F0502020204030204" pitchFamily="34" charset="0"/>
                          <a:cs typeface="Times New Roman" panose="02020603050405020304" pitchFamily="18" charset="0"/>
                        </a:rPr>
                        <a:t>0.986</a:t>
                      </a:r>
                      <a:endParaRPr lang="nb-NO" sz="2100" dirty="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897766823"/>
                  </a:ext>
                </a:extLst>
              </a:tr>
              <a:tr h="640080">
                <a:tc>
                  <a:txBody>
                    <a:bodyPr/>
                    <a:lstStyle/>
                    <a:p>
                      <a:pPr>
                        <a:spcAft>
                          <a:spcPts val="0"/>
                        </a:spcAft>
                      </a:pPr>
                      <a:r>
                        <a:rPr lang="en-US" sz="2100" b="1" dirty="0">
                          <a:solidFill>
                            <a:srgbClr val="7030A0"/>
                          </a:solidFill>
                          <a:effectLst/>
                          <a:latin typeface="+mn-lt"/>
                          <a:ea typeface="Calibri" panose="020F0502020204030204" pitchFamily="34" charset="0"/>
                          <a:cs typeface="Times New Roman" panose="02020603050405020304" pitchFamily="18" charset="0"/>
                        </a:rPr>
                        <a:t>Imperfective</a:t>
                      </a:r>
                      <a:r>
                        <a:rPr lang="en-US" sz="2100" dirty="0">
                          <a:effectLst/>
                          <a:latin typeface="+mn-lt"/>
                          <a:ea typeface="Calibri" panose="020F0502020204030204" pitchFamily="34" charset="0"/>
                          <a:cs typeface="Times New Roman" panose="02020603050405020304" pitchFamily="18" charset="0"/>
                        </a:rPr>
                        <a:t> </a:t>
                      </a:r>
                      <a:r>
                        <a:rPr lang="nb-NO" sz="2400" b="1" i="1" baseline="30000" dirty="0" err="1">
                          <a:solidFill>
                            <a:srgbClr val="7030A0"/>
                          </a:solidFill>
                        </a:rPr>
                        <a:t>original</a:t>
                      </a:r>
                      <a:r>
                        <a:rPr lang="nb-NO" sz="2400" b="1" i="1" dirty="0" err="1">
                          <a:solidFill>
                            <a:srgbClr val="7030A0"/>
                          </a:solidFill>
                        </a:rPr>
                        <a:t>podvergali</a:t>
                      </a:r>
                      <a:endParaRPr lang="nb-NO" sz="21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r">
                        <a:spcAft>
                          <a:spcPts val="0"/>
                        </a:spcAft>
                      </a:pPr>
                      <a:r>
                        <a:rPr lang="en-US" sz="2100" dirty="0">
                          <a:effectLst/>
                          <a:latin typeface="+mn-lt"/>
                          <a:ea typeface="Calibri" panose="020F0502020204030204" pitchFamily="34" charset="0"/>
                          <a:cs typeface="Times New Roman" panose="02020603050405020304" pitchFamily="18" charset="0"/>
                        </a:rPr>
                        <a:t>2</a:t>
                      </a:r>
                      <a:endParaRPr lang="nb-NO" sz="2100"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2100">
                          <a:effectLst/>
                          <a:latin typeface="+mn-lt"/>
                          <a:ea typeface="Calibri" panose="020F0502020204030204" pitchFamily="34" charset="0"/>
                          <a:cs typeface="Times New Roman" panose="02020603050405020304" pitchFamily="18" charset="0"/>
                        </a:rPr>
                        <a:t>13</a:t>
                      </a:r>
                      <a:endParaRPr lang="nb-NO" sz="210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r>
                        <a:rPr lang="en-US" sz="2100" dirty="0">
                          <a:effectLst/>
                          <a:latin typeface="+mn-lt"/>
                          <a:ea typeface="Calibri" panose="020F0502020204030204" pitchFamily="34" charset="0"/>
                          <a:cs typeface="Times New Roman" panose="02020603050405020304" pitchFamily="18" charset="0"/>
                        </a:rPr>
                        <a:t>57</a:t>
                      </a:r>
                      <a:endParaRPr lang="nb-NO" sz="2100" dirty="0">
                        <a:effectLst/>
                        <a:latin typeface="+mn-lt"/>
                        <a:ea typeface="Calibri" panose="020F0502020204030204" pitchFamily="34" charset="0"/>
                        <a:cs typeface="Times New Roman" panose="02020603050405020304" pitchFamily="18" charset="0"/>
                      </a:endParaRPr>
                    </a:p>
                  </a:txBody>
                  <a:tcPr marL="51435" marR="51435" marT="0" marB="0" anchor="b"/>
                </a:tc>
                <a:tc>
                  <a:txBody>
                    <a:bodyPr/>
                    <a:lstStyle/>
                    <a:p>
                      <a:pPr algn="r">
                        <a:spcAft>
                          <a:spcPts val="0"/>
                        </a:spcAft>
                      </a:pPr>
                      <a:endParaRPr lang="en-US" sz="2100" dirty="0">
                        <a:effectLst/>
                        <a:latin typeface="+mn-lt"/>
                        <a:ea typeface="Calibri" panose="020F0502020204030204" pitchFamily="34" charset="0"/>
                        <a:cs typeface="Times New Roman" panose="02020603050405020304" pitchFamily="18" charset="0"/>
                      </a:endParaRPr>
                    </a:p>
                    <a:p>
                      <a:pPr algn="r">
                        <a:spcAft>
                          <a:spcPts val="0"/>
                        </a:spcAft>
                      </a:pPr>
                      <a:r>
                        <a:rPr lang="en-US" sz="2100" dirty="0">
                          <a:effectLst/>
                          <a:latin typeface="+mn-lt"/>
                          <a:ea typeface="Calibri" panose="020F0502020204030204" pitchFamily="34" charset="0"/>
                          <a:cs typeface="Times New Roman" panose="02020603050405020304" pitchFamily="18" charset="0"/>
                        </a:rPr>
                        <a:t>1.764</a:t>
                      </a:r>
                      <a:endParaRPr lang="nb-NO" sz="2100" dirty="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483132434"/>
                  </a:ext>
                </a:extLst>
              </a:tr>
            </a:tbl>
          </a:graphicData>
        </a:graphic>
      </p:graphicFrame>
    </p:spTree>
    <p:extLst>
      <p:ext uri="{BB962C8B-B14F-4D97-AF65-F5344CB8AC3E}">
        <p14:creationId xmlns:p14="http://schemas.microsoft.com/office/powerpoint/2010/main" val="2833548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431137-764F-EC4F-9CB1-973BE7712006}"/>
              </a:ext>
            </a:extLst>
          </p:cNvPr>
          <p:cNvPicPr/>
          <p:nvPr/>
        </p:nvPicPr>
        <p:blipFill>
          <a:blip r:embed="rId2">
            <a:extLst>
              <a:ext uri="{28A0092B-C50C-407E-A947-70E740481C1C}">
                <a14:useLocalDpi xmlns:a14="http://schemas.microsoft.com/office/drawing/2010/main" val="0"/>
              </a:ext>
            </a:extLst>
          </a:blip>
          <a:stretch>
            <a:fillRect/>
          </a:stretch>
        </p:blipFill>
        <p:spPr>
          <a:xfrm>
            <a:off x="2576052" y="0"/>
            <a:ext cx="6715432" cy="5143500"/>
          </a:xfrm>
          <a:prstGeom prst="rect">
            <a:avLst/>
          </a:prstGeom>
        </p:spPr>
      </p:pic>
      <p:sp>
        <p:nvSpPr>
          <p:cNvPr id="2" name="TextBox 1">
            <a:extLst>
              <a:ext uri="{FF2B5EF4-FFF2-40B4-BE49-F238E27FC236}">
                <a16:creationId xmlns:a16="http://schemas.microsoft.com/office/drawing/2014/main" id="{9B8FAF59-43C7-2949-B6DF-0965173236A0}"/>
              </a:ext>
            </a:extLst>
          </p:cNvPr>
          <p:cNvSpPr txBox="1"/>
          <p:nvPr/>
        </p:nvSpPr>
        <p:spPr>
          <a:xfrm>
            <a:off x="373626" y="698090"/>
            <a:ext cx="2202426" cy="1938992"/>
          </a:xfrm>
          <a:prstGeom prst="rect">
            <a:avLst/>
          </a:prstGeom>
          <a:noFill/>
        </p:spPr>
        <p:txBody>
          <a:bodyPr wrap="square" rtlCol="0">
            <a:spAutoFit/>
          </a:bodyPr>
          <a:lstStyle/>
          <a:p>
            <a:r>
              <a:rPr lang="en-GB" sz="2400" dirty="0"/>
              <a:t>Distributions of </a:t>
            </a:r>
            <a:r>
              <a:rPr lang="en-GB" sz="2400" b="1" dirty="0"/>
              <a:t>average ratings </a:t>
            </a:r>
            <a:r>
              <a:rPr lang="en-GB" sz="2400" dirty="0"/>
              <a:t>for </a:t>
            </a:r>
            <a:r>
              <a:rPr lang="en-GB" sz="2400" b="1" dirty="0"/>
              <a:t>original</a:t>
            </a:r>
            <a:r>
              <a:rPr lang="en-GB" sz="2400" dirty="0"/>
              <a:t> vs. </a:t>
            </a:r>
            <a:r>
              <a:rPr lang="en-GB" sz="2400" b="1" dirty="0"/>
              <a:t>non-original </a:t>
            </a:r>
            <a:r>
              <a:rPr lang="en-GB" sz="2400" dirty="0"/>
              <a:t>items</a:t>
            </a:r>
            <a:endParaRPr lang="en-US" sz="2400" dirty="0"/>
          </a:p>
        </p:txBody>
      </p:sp>
    </p:spTree>
    <p:extLst>
      <p:ext uri="{BB962C8B-B14F-4D97-AF65-F5344CB8AC3E}">
        <p14:creationId xmlns:p14="http://schemas.microsoft.com/office/powerpoint/2010/main" val="1928753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Overview</a:t>
            </a:r>
          </a:p>
        </p:txBody>
      </p:sp>
      <p:sp>
        <p:nvSpPr>
          <p:cNvPr id="3" name="Content Placeholder 2"/>
          <p:cNvSpPr>
            <a:spLocks noGrp="1"/>
          </p:cNvSpPr>
          <p:nvPr>
            <p:ph idx="1"/>
          </p:nvPr>
        </p:nvSpPr>
        <p:spPr/>
        <p:txBody>
          <a:bodyPr/>
          <a:lstStyle/>
          <a:p>
            <a:r>
              <a:rPr lang="nb-NO" sz="2700" dirty="0" err="1"/>
              <a:t>Construal</a:t>
            </a:r>
            <a:r>
              <a:rPr lang="nb-NO" sz="2700" dirty="0"/>
              <a:t> and </a:t>
            </a:r>
            <a:r>
              <a:rPr lang="nb-NO" sz="2700" dirty="0" err="1"/>
              <a:t>Redundancy</a:t>
            </a:r>
            <a:endParaRPr lang="nb-NO" sz="2700" dirty="0"/>
          </a:p>
          <a:p>
            <a:r>
              <a:rPr lang="nb-NO" sz="2700" dirty="0"/>
              <a:t>Russian </a:t>
            </a:r>
            <a:r>
              <a:rPr lang="nb-NO" sz="2700" dirty="0" err="1"/>
              <a:t>Aspect</a:t>
            </a:r>
            <a:endParaRPr lang="ru-RU" sz="2700" dirty="0"/>
          </a:p>
          <a:p>
            <a:r>
              <a:rPr lang="en-US" sz="2700" dirty="0"/>
              <a:t>What motivated this experiment</a:t>
            </a:r>
          </a:p>
          <a:p>
            <a:r>
              <a:rPr lang="en-US" sz="2700" dirty="0"/>
              <a:t>Design of experiment</a:t>
            </a:r>
          </a:p>
          <a:p>
            <a:r>
              <a:rPr lang="en-US" sz="2700" dirty="0"/>
              <a:t>Results</a:t>
            </a:r>
          </a:p>
          <a:p>
            <a:r>
              <a:rPr lang="en-US" sz="2700" dirty="0"/>
              <a:t>Conclusions</a:t>
            </a:r>
          </a:p>
          <a:p>
            <a:endParaRPr lang="en-US" dirty="0"/>
          </a:p>
        </p:txBody>
      </p:sp>
    </p:spTree>
    <p:extLst>
      <p:ext uri="{BB962C8B-B14F-4D97-AF65-F5344CB8AC3E}">
        <p14:creationId xmlns:p14="http://schemas.microsoft.com/office/powerpoint/2010/main" val="3456659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8FAF59-43C7-2949-B6DF-0965173236A0}"/>
              </a:ext>
            </a:extLst>
          </p:cNvPr>
          <p:cNvSpPr txBox="1"/>
          <p:nvPr/>
        </p:nvSpPr>
        <p:spPr>
          <a:xfrm>
            <a:off x="373626" y="698090"/>
            <a:ext cx="2202426" cy="1938992"/>
          </a:xfrm>
          <a:prstGeom prst="rect">
            <a:avLst/>
          </a:prstGeom>
          <a:noFill/>
        </p:spPr>
        <p:txBody>
          <a:bodyPr wrap="square" rtlCol="0">
            <a:spAutoFit/>
          </a:bodyPr>
          <a:lstStyle/>
          <a:p>
            <a:r>
              <a:rPr lang="en-GB" sz="2400" b="1" dirty="0"/>
              <a:t>Standard deviations </a:t>
            </a:r>
            <a:r>
              <a:rPr lang="en-GB" sz="2400" dirty="0"/>
              <a:t>of</a:t>
            </a:r>
            <a:r>
              <a:rPr lang="en-GB" sz="2400" b="1" dirty="0"/>
              <a:t> </a:t>
            </a:r>
            <a:r>
              <a:rPr lang="en-GB" sz="2400" dirty="0"/>
              <a:t>ratings</a:t>
            </a:r>
            <a:r>
              <a:rPr lang="en-GB" sz="2400" b="1" dirty="0"/>
              <a:t> </a:t>
            </a:r>
            <a:r>
              <a:rPr lang="en-GB" sz="2400" dirty="0"/>
              <a:t>for </a:t>
            </a:r>
            <a:r>
              <a:rPr lang="en-GB" sz="2400" b="1" dirty="0"/>
              <a:t>original</a:t>
            </a:r>
            <a:r>
              <a:rPr lang="en-GB" sz="2400" dirty="0"/>
              <a:t> vs. </a:t>
            </a:r>
            <a:r>
              <a:rPr lang="en-GB" sz="2400" b="1" dirty="0"/>
              <a:t>non-original </a:t>
            </a:r>
            <a:r>
              <a:rPr lang="en-GB" sz="2400" dirty="0"/>
              <a:t>items</a:t>
            </a:r>
            <a:endParaRPr lang="en-US" sz="2400" dirty="0"/>
          </a:p>
        </p:txBody>
      </p:sp>
      <p:pic>
        <p:nvPicPr>
          <p:cNvPr id="4" name="Picture 3">
            <a:extLst>
              <a:ext uri="{FF2B5EF4-FFF2-40B4-BE49-F238E27FC236}">
                <a16:creationId xmlns:a16="http://schemas.microsoft.com/office/drawing/2014/main" id="{B9C5D9CE-A722-D947-97F2-964B3BD2F8D4}"/>
              </a:ext>
            </a:extLst>
          </p:cNvPr>
          <p:cNvPicPr/>
          <p:nvPr/>
        </p:nvPicPr>
        <p:blipFill>
          <a:blip r:embed="rId2">
            <a:extLst>
              <a:ext uri="{28A0092B-C50C-407E-A947-70E740481C1C}">
                <a14:useLocalDpi xmlns:a14="http://schemas.microsoft.com/office/drawing/2010/main" val="0"/>
              </a:ext>
            </a:extLst>
          </a:blip>
          <a:stretch>
            <a:fillRect/>
          </a:stretch>
        </p:blipFill>
        <p:spPr>
          <a:xfrm>
            <a:off x="2703871" y="0"/>
            <a:ext cx="6624545" cy="5143500"/>
          </a:xfrm>
          <a:prstGeom prst="rect">
            <a:avLst/>
          </a:prstGeom>
        </p:spPr>
      </p:pic>
    </p:spTree>
    <p:extLst>
      <p:ext uri="{BB962C8B-B14F-4D97-AF65-F5344CB8AC3E}">
        <p14:creationId xmlns:p14="http://schemas.microsoft.com/office/powerpoint/2010/main" val="2745232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FCCA8-074A-D148-9074-4C88345D1591}"/>
              </a:ext>
            </a:extLst>
          </p:cNvPr>
          <p:cNvSpPr>
            <a:spLocks noGrp="1"/>
          </p:cNvSpPr>
          <p:nvPr>
            <p:ph type="title"/>
          </p:nvPr>
        </p:nvSpPr>
        <p:spPr/>
        <p:txBody>
          <a:bodyPr>
            <a:normAutofit fontScale="90000"/>
          </a:bodyPr>
          <a:lstStyle/>
          <a:p>
            <a:r>
              <a:rPr lang="en-US" b="1" dirty="0"/>
              <a:t>Native Speakers Differ in Their Choices, Especially When Reacting to Non-Authentic Language</a:t>
            </a:r>
          </a:p>
        </p:txBody>
      </p:sp>
      <p:sp>
        <p:nvSpPr>
          <p:cNvPr id="3" name="Content Placeholder 2">
            <a:extLst>
              <a:ext uri="{FF2B5EF4-FFF2-40B4-BE49-F238E27FC236}">
                <a16:creationId xmlns:a16="http://schemas.microsoft.com/office/drawing/2014/main" id="{25D1172A-505A-7749-96C9-47C994F387CA}"/>
              </a:ext>
            </a:extLst>
          </p:cNvPr>
          <p:cNvSpPr>
            <a:spLocks noGrp="1"/>
          </p:cNvSpPr>
          <p:nvPr>
            <p:ph idx="1"/>
          </p:nvPr>
        </p:nvSpPr>
        <p:spPr/>
        <p:txBody>
          <a:bodyPr/>
          <a:lstStyle/>
          <a:p>
            <a:r>
              <a:rPr lang="en-GB" dirty="0"/>
              <a:t>This data gives evidence of divergence in the grammars of speakers </a:t>
            </a:r>
          </a:p>
          <a:p>
            <a:r>
              <a:rPr lang="en-GB" dirty="0"/>
              <a:t>Native speakers are more reliable in reacting to authentic language, than in reacting to language that has been manipulated (here, by suggesting an aspectual form that does not match the original text)</a:t>
            </a:r>
          </a:p>
          <a:p>
            <a:r>
              <a:rPr lang="en-GB" dirty="0"/>
              <a:t>This result may also have implications for how much linguists can rely on the intuitions of native speakers in reaction to constructed “examples” as opposed to authentic ones</a:t>
            </a:r>
            <a:endParaRPr lang="en-US" dirty="0"/>
          </a:p>
        </p:txBody>
      </p:sp>
      <p:pic>
        <p:nvPicPr>
          <p:cNvPr id="4" name="Picture 3">
            <a:extLst>
              <a:ext uri="{FF2B5EF4-FFF2-40B4-BE49-F238E27FC236}">
                <a16:creationId xmlns:a16="http://schemas.microsoft.com/office/drawing/2014/main" id="{D192295B-4CF7-3642-BA4F-898C7A45201D}"/>
              </a:ext>
            </a:extLst>
          </p:cNvPr>
          <p:cNvPicPr>
            <a:picLocks noChangeAspect="1"/>
          </p:cNvPicPr>
          <p:nvPr/>
        </p:nvPicPr>
        <p:blipFill>
          <a:blip r:embed="rId2"/>
          <a:stretch>
            <a:fillRect/>
          </a:stretch>
        </p:blipFill>
        <p:spPr>
          <a:xfrm>
            <a:off x="5057533" y="3106995"/>
            <a:ext cx="3501360" cy="2036506"/>
          </a:xfrm>
          <a:prstGeom prst="rect">
            <a:avLst/>
          </a:prstGeom>
        </p:spPr>
      </p:pic>
    </p:spTree>
    <p:extLst>
      <p:ext uri="{BB962C8B-B14F-4D97-AF65-F5344CB8AC3E}">
        <p14:creationId xmlns:p14="http://schemas.microsoft.com/office/powerpoint/2010/main" val="946374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normAutofit/>
          </a:bodyPr>
          <a:lstStyle/>
          <a:p>
            <a:r>
              <a:rPr lang="en-US" altLang="en-US" sz="3000" dirty="0">
                <a:ea typeface="ＭＳ Ｐゴシック" charset="-128"/>
                <a:cs typeface="Open Sans" charset="0"/>
              </a:rPr>
              <a:t>Conclusions</a:t>
            </a:r>
          </a:p>
        </p:txBody>
      </p:sp>
      <p:sp>
        <p:nvSpPr>
          <p:cNvPr id="103426" name="Content Placeholder 2"/>
          <p:cNvSpPr>
            <a:spLocks noGrp="1"/>
          </p:cNvSpPr>
          <p:nvPr>
            <p:ph idx="1"/>
          </p:nvPr>
        </p:nvSpPr>
        <p:spPr>
          <a:xfrm>
            <a:off x="628650" y="1327547"/>
            <a:ext cx="7886700" cy="3281363"/>
          </a:xfrm>
        </p:spPr>
        <p:txBody>
          <a:bodyPr>
            <a:normAutofit fontScale="92500"/>
          </a:bodyPr>
          <a:lstStyle/>
          <a:p>
            <a:r>
              <a:rPr lang="en-US" sz="2400" dirty="0"/>
              <a:t>Distribution of responses</a:t>
            </a:r>
          </a:p>
          <a:p>
            <a:pPr lvl="1"/>
            <a:r>
              <a:rPr lang="en-US" sz="2100" b="1" dirty="0"/>
              <a:t>81%</a:t>
            </a:r>
            <a:r>
              <a:rPr lang="en-US" sz="2100" dirty="0"/>
              <a:t> of items received </a:t>
            </a:r>
            <a:r>
              <a:rPr lang="en-US" sz="2100" b="1" dirty="0"/>
              <a:t>categorical responses</a:t>
            </a:r>
            <a:r>
              <a:rPr lang="en-US" sz="2100" dirty="0"/>
              <a:t>, confirming that the original aspect was much preferred over the non-original aspect: here </a:t>
            </a:r>
            <a:r>
              <a:rPr lang="en-US" sz="2100" b="1" dirty="0"/>
              <a:t>aspect is HIGHLY redundant</a:t>
            </a:r>
          </a:p>
          <a:p>
            <a:pPr lvl="1"/>
            <a:r>
              <a:rPr lang="en-US" sz="2100" b="1" dirty="0"/>
              <a:t>17%</a:t>
            </a:r>
            <a:r>
              <a:rPr lang="en-US" sz="2100" dirty="0"/>
              <a:t> of items received similar ratings for both original and non-original aspect: here </a:t>
            </a:r>
            <a:r>
              <a:rPr lang="en-US" sz="2100" b="1" dirty="0"/>
              <a:t>aspect is HIGHLY open to construal</a:t>
            </a:r>
          </a:p>
          <a:p>
            <a:r>
              <a:rPr lang="en-US" sz="2400" dirty="0"/>
              <a:t>Native speakers react very differently to original vs. non-original aspect in terms of consistency – </a:t>
            </a:r>
            <a:r>
              <a:rPr lang="en-US" sz="2400" b="1" dirty="0"/>
              <a:t>responses for non-original aspect are much LESS consistent</a:t>
            </a:r>
          </a:p>
        </p:txBody>
      </p:sp>
    </p:spTree>
    <p:extLst>
      <p:ext uri="{BB962C8B-B14F-4D97-AF65-F5344CB8AC3E}">
        <p14:creationId xmlns:p14="http://schemas.microsoft.com/office/powerpoint/2010/main" val="1911266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normAutofit/>
          </a:bodyPr>
          <a:lstStyle/>
          <a:p>
            <a:r>
              <a:rPr lang="en-US" altLang="en-US" sz="3000" dirty="0">
                <a:ea typeface="ＭＳ Ｐゴシック" charset="-128"/>
                <a:cs typeface="Open Sans" charset="0"/>
              </a:rPr>
              <a:t>What’s next:</a:t>
            </a:r>
          </a:p>
        </p:txBody>
      </p:sp>
      <p:sp>
        <p:nvSpPr>
          <p:cNvPr id="106499" name="Content Placeholder 3"/>
          <p:cNvSpPr>
            <a:spLocks noGrp="1"/>
          </p:cNvSpPr>
          <p:nvPr>
            <p:ph idx="1"/>
          </p:nvPr>
        </p:nvSpPr>
        <p:spPr>
          <a:xfrm>
            <a:off x="628652" y="1331217"/>
            <a:ext cx="4885458" cy="3504010"/>
          </a:xfrm>
        </p:spPr>
        <p:txBody>
          <a:bodyPr>
            <a:normAutofit fontScale="92500" lnSpcReduction="20000"/>
          </a:bodyPr>
          <a:lstStyle/>
          <a:p>
            <a:r>
              <a:rPr lang="en-US" altLang="en-US" sz="2400" dirty="0">
                <a:ea typeface="ＭＳ Ｐゴシック" charset="-128"/>
                <a:cs typeface="Open Sans Light" charset="0"/>
              </a:rPr>
              <a:t>Corpus data, experiments, and machine learning to ferret out and model the way that native speakers use context to select aspect</a:t>
            </a:r>
          </a:p>
          <a:p>
            <a:r>
              <a:rPr lang="en-US" altLang="en-US" sz="2400" dirty="0">
                <a:ea typeface="ＭＳ Ｐゴシック" charset="-128"/>
                <a:cs typeface="Open Sans Light" charset="0"/>
              </a:rPr>
              <a:t>Discover differences between contexts where aspect is determined and where it is open to construal</a:t>
            </a:r>
          </a:p>
          <a:p>
            <a:r>
              <a:rPr lang="en-US" altLang="en-US" sz="2400" dirty="0">
                <a:ea typeface="ＭＳ Ｐゴシック" charset="-128"/>
                <a:cs typeface="Open Sans Light" charset="0"/>
              </a:rPr>
              <a:t>Build effective resources for language learners</a:t>
            </a:r>
          </a:p>
          <a:p>
            <a:pPr marL="0" indent="0">
              <a:buNone/>
            </a:pPr>
            <a:endParaRPr lang="en-US" altLang="en-US" sz="1650" dirty="0">
              <a:latin typeface="Open Sans Light" charset="0"/>
              <a:ea typeface="ＭＳ Ｐゴシック" charset="-128"/>
              <a:cs typeface="Open Sans Light" charset="0"/>
            </a:endParaRPr>
          </a:p>
        </p:txBody>
      </p:sp>
      <p:pic>
        <p:nvPicPr>
          <p:cNvPr id="2" name="Picture 1">
            <a:extLst>
              <a:ext uri="{FF2B5EF4-FFF2-40B4-BE49-F238E27FC236}">
                <a16:creationId xmlns:a16="http://schemas.microsoft.com/office/drawing/2014/main" id="{21D19A2F-45C0-4045-A803-E381B91FAEDB}"/>
              </a:ext>
            </a:extLst>
          </p:cNvPr>
          <p:cNvPicPr>
            <a:picLocks noChangeAspect="1"/>
          </p:cNvPicPr>
          <p:nvPr/>
        </p:nvPicPr>
        <p:blipFill>
          <a:blip r:embed="rId3"/>
          <a:stretch>
            <a:fillRect/>
          </a:stretch>
        </p:blipFill>
        <p:spPr>
          <a:xfrm>
            <a:off x="5344886" y="0"/>
            <a:ext cx="3799114" cy="2177143"/>
          </a:xfrm>
          <a:prstGeom prst="rect">
            <a:avLst/>
          </a:prstGeom>
        </p:spPr>
      </p:pic>
    </p:spTree>
    <p:extLst>
      <p:ext uri="{BB962C8B-B14F-4D97-AF65-F5344CB8AC3E}">
        <p14:creationId xmlns:p14="http://schemas.microsoft.com/office/powerpoint/2010/main" val="2352840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1" name="Title 1"/>
          <p:cNvSpPr>
            <a:spLocks noGrp="1"/>
          </p:cNvSpPr>
          <p:nvPr>
            <p:ph type="title"/>
          </p:nvPr>
        </p:nvSpPr>
        <p:spPr>
          <a:xfrm>
            <a:off x="143302" y="-168136"/>
            <a:ext cx="8407114" cy="912695"/>
          </a:xfrm>
        </p:spPr>
        <p:txBody>
          <a:bodyPr/>
          <a:lstStyle/>
          <a:p>
            <a:r>
              <a:rPr lang="en-US" altLang="en-US" dirty="0">
                <a:latin typeface="Open Sans" charset="0"/>
                <a:ea typeface="ＭＳ Ｐゴシック" charset="-128"/>
                <a:cs typeface="Open Sans" charset="0"/>
              </a:rPr>
              <a:t>Selected Bibliography</a:t>
            </a:r>
            <a:r>
              <a:rPr lang="nb-NO" altLang="en-US" dirty="0">
                <a:latin typeface="Open Sans" charset="0"/>
                <a:ea typeface="ＭＳ Ｐゴシック" charset="-128"/>
                <a:cs typeface="Open Sans" charset="0"/>
              </a:rPr>
              <a:t>: Janda </a:t>
            </a:r>
            <a:r>
              <a:rPr lang="nb-NO" altLang="en-US" dirty="0" err="1">
                <a:latin typeface="Open Sans" charset="0"/>
                <a:ea typeface="ＭＳ Ｐゴシック" charset="-128"/>
                <a:cs typeface="Open Sans" charset="0"/>
              </a:rPr>
              <a:t>on</a:t>
            </a:r>
            <a:r>
              <a:rPr lang="nb-NO" altLang="en-US" dirty="0">
                <a:latin typeface="Open Sans" charset="0"/>
                <a:ea typeface="ＭＳ Ｐゴシック" charset="-128"/>
                <a:cs typeface="Open Sans" charset="0"/>
              </a:rPr>
              <a:t> </a:t>
            </a:r>
            <a:r>
              <a:rPr lang="nb-NO" altLang="en-US" dirty="0" err="1">
                <a:latin typeface="Open Sans" charset="0"/>
                <a:ea typeface="ＭＳ Ｐゴシック" charset="-128"/>
                <a:cs typeface="Open Sans" charset="0"/>
              </a:rPr>
              <a:t>Aspect</a:t>
            </a:r>
            <a:endParaRPr lang="en-US" altLang="en-US" dirty="0">
              <a:latin typeface="Open Sans" charset="0"/>
              <a:ea typeface="ＭＳ Ｐゴシック" charset="-128"/>
              <a:cs typeface="Open Sans" charset="0"/>
            </a:endParaRPr>
          </a:p>
        </p:txBody>
      </p:sp>
      <p:sp>
        <p:nvSpPr>
          <p:cNvPr id="107522" name="Content Placeholder 2"/>
          <p:cNvSpPr>
            <a:spLocks noGrp="1"/>
          </p:cNvSpPr>
          <p:nvPr>
            <p:ph idx="1"/>
          </p:nvPr>
        </p:nvSpPr>
        <p:spPr>
          <a:xfrm>
            <a:off x="143302" y="656049"/>
            <a:ext cx="8905164" cy="3793331"/>
          </a:xfrm>
        </p:spPr>
        <p:txBody>
          <a:bodyPr>
            <a:noAutofit/>
          </a:bodyPr>
          <a:lstStyle/>
          <a:p>
            <a:pPr marL="0" indent="0">
              <a:spcBef>
                <a:spcPts val="300"/>
              </a:spcBef>
              <a:buNone/>
            </a:pPr>
            <a:r>
              <a:rPr lang="en-GB" altLang="en-US" sz="975" dirty="0">
                <a:ea typeface="ＭＳ Ｐゴシック" charset="-128"/>
                <a:cs typeface="Open Sans Light" charset="0"/>
              </a:rPr>
              <a:t>“A user-friendly conceptualization of Aspect”, </a:t>
            </a:r>
            <a:r>
              <a:rPr lang="en-GB" altLang="en-US" sz="975" i="1" dirty="0">
                <a:ea typeface="ＭＳ Ｐゴシック" charset="-128"/>
                <a:cs typeface="Open Sans Light" charset="0"/>
              </a:rPr>
              <a:t>Slavic and East European Journal</a:t>
            </a:r>
            <a:r>
              <a:rPr lang="en-GB" altLang="en-US" sz="975" dirty="0">
                <a:ea typeface="ＭＳ Ｐゴシック" charset="-128"/>
                <a:cs typeface="Open Sans Light" charset="0"/>
              </a:rPr>
              <a:t>, vol. 47, no. 2, 2003, pp. 251-281.</a:t>
            </a:r>
          </a:p>
          <a:p>
            <a:pPr marL="0" indent="0">
              <a:spcBef>
                <a:spcPts val="300"/>
              </a:spcBef>
              <a:buNone/>
            </a:pPr>
            <a:r>
              <a:rPr lang="en-GB" altLang="en-US" sz="975" dirty="0">
                <a:ea typeface="ＭＳ Ｐゴシック" charset="-128"/>
                <a:cs typeface="Open Sans Light" charset="0"/>
              </a:rPr>
              <a:t>“A metaphor in search of a source domain: the categories of Slavic aspect”, </a:t>
            </a:r>
            <a:r>
              <a:rPr lang="en-GB" altLang="en-US" sz="975" i="1" dirty="0">
                <a:ea typeface="ＭＳ Ｐゴシック" charset="-128"/>
                <a:cs typeface="Open Sans Light" charset="0"/>
              </a:rPr>
              <a:t>Cognitive Linguistics</a:t>
            </a:r>
            <a:r>
              <a:rPr lang="en-GB" altLang="en-US" sz="975" dirty="0">
                <a:ea typeface="ＭＳ Ｐゴシック" charset="-128"/>
                <a:cs typeface="Open Sans Light" charset="0"/>
              </a:rPr>
              <a:t>, vol. 15, no. 4, 2004, 471-527.</a:t>
            </a:r>
          </a:p>
          <a:p>
            <a:pPr marL="0" indent="0">
              <a:spcBef>
                <a:spcPts val="300"/>
              </a:spcBef>
              <a:buNone/>
            </a:pPr>
            <a:r>
              <a:rPr lang="en-GB" altLang="en-US" sz="975" dirty="0">
                <a:ea typeface="ＭＳ Ｐゴシック" charset="-128"/>
                <a:cs typeface="Open Sans Light" charset="0"/>
              </a:rPr>
              <a:t>“A Metaphor for Aspect in Slavic”, </a:t>
            </a:r>
            <a:r>
              <a:rPr lang="en-GB" altLang="en-US" sz="975" i="1" dirty="0">
                <a:ea typeface="ＭＳ Ｐゴシック" charset="-128"/>
                <a:cs typeface="Open Sans Light" charset="0"/>
              </a:rPr>
              <a:t>Henrik Birnbaum in Memoriam (=International Journal of Slavic Linguistics and Poetics</a:t>
            </a:r>
            <a:r>
              <a:rPr lang="en-GB" altLang="en-US" sz="975" dirty="0">
                <a:ea typeface="ＭＳ Ｐゴシック" charset="-128"/>
                <a:cs typeface="Open Sans Light" charset="0"/>
              </a:rPr>
              <a:t>, vol. 44-45, 2002-03; released 2006), 249-60.</a:t>
            </a:r>
          </a:p>
          <a:p>
            <a:pPr marL="0" indent="0">
              <a:spcBef>
                <a:spcPts val="300"/>
              </a:spcBef>
              <a:buNone/>
            </a:pPr>
            <a:r>
              <a:rPr lang="en-GB" altLang="en-US" sz="975" dirty="0">
                <a:ea typeface="ＭＳ Ｐゴシック" charset="-128"/>
                <a:cs typeface="Open Sans Light" charset="0"/>
              </a:rPr>
              <a:t>“</a:t>
            </a:r>
            <a:r>
              <a:rPr lang="cs-CZ" altLang="en-US" sz="975" dirty="0" err="1">
                <a:ea typeface="ＭＳ Ｐゴシック" charset="-128"/>
                <a:cs typeface="Open Sans Light" charset="0"/>
              </a:rPr>
              <a:t>Aspectual</a:t>
            </a:r>
            <a:r>
              <a:rPr lang="cs-CZ" altLang="en-US" sz="975" dirty="0">
                <a:ea typeface="ＭＳ Ｐゴシック" charset="-128"/>
                <a:cs typeface="Open Sans Light" charset="0"/>
              </a:rPr>
              <a:t> </a:t>
            </a:r>
            <a:r>
              <a:rPr lang="cs-CZ" altLang="en-US" sz="975" dirty="0" err="1">
                <a:ea typeface="ＭＳ Ｐゴシック" charset="-128"/>
                <a:cs typeface="Open Sans Light" charset="0"/>
              </a:rPr>
              <a:t>clusters</a:t>
            </a:r>
            <a:r>
              <a:rPr lang="cs-CZ" altLang="en-US" sz="975" dirty="0">
                <a:ea typeface="ＭＳ Ｐゴシック" charset="-128"/>
                <a:cs typeface="Open Sans Light" charset="0"/>
              </a:rPr>
              <a:t> </a:t>
            </a:r>
            <a:r>
              <a:rPr lang="cs-CZ" altLang="en-US" sz="975" dirty="0" err="1">
                <a:ea typeface="ＭＳ Ｐゴシック" charset="-128"/>
                <a:cs typeface="Open Sans Light" charset="0"/>
              </a:rPr>
              <a:t>of</a:t>
            </a:r>
            <a:r>
              <a:rPr lang="cs-CZ" altLang="en-US" sz="975" dirty="0">
                <a:ea typeface="ＭＳ Ｐゴシック" charset="-128"/>
                <a:cs typeface="Open Sans Light" charset="0"/>
              </a:rPr>
              <a:t> </a:t>
            </a:r>
            <a:r>
              <a:rPr lang="cs-CZ" altLang="en-US" sz="975" dirty="0" err="1">
                <a:ea typeface="ＭＳ Ｐゴシック" charset="-128"/>
                <a:cs typeface="Open Sans Light" charset="0"/>
              </a:rPr>
              <a:t>Russian</a:t>
            </a:r>
            <a:r>
              <a:rPr lang="cs-CZ" altLang="en-US" sz="975" dirty="0">
                <a:ea typeface="ＭＳ Ｐゴシック" charset="-128"/>
                <a:cs typeface="Open Sans Light" charset="0"/>
              </a:rPr>
              <a:t> </a:t>
            </a:r>
            <a:r>
              <a:rPr lang="cs-CZ" altLang="en-US" sz="975" dirty="0" err="1">
                <a:ea typeface="ＭＳ Ｐゴシック" charset="-128"/>
                <a:cs typeface="Open Sans Light" charset="0"/>
              </a:rPr>
              <a:t>verbs</a:t>
            </a:r>
            <a:r>
              <a:rPr lang="en-GB" altLang="en-US" sz="975" dirty="0">
                <a:ea typeface="ＭＳ Ｐゴシック" charset="-128"/>
                <a:cs typeface="Open Sans Light" charset="0"/>
              </a:rPr>
              <a:t>”, </a:t>
            </a:r>
            <a:r>
              <a:rPr lang="en-GB" altLang="en-US" sz="975" i="1" dirty="0">
                <a:ea typeface="ＭＳ Ｐゴシック" charset="-128"/>
                <a:cs typeface="Open Sans Light" charset="0"/>
              </a:rPr>
              <a:t>Studies in Language</a:t>
            </a:r>
            <a:r>
              <a:rPr lang="en-GB" altLang="en-US" sz="975" dirty="0">
                <a:ea typeface="ＭＳ Ｐゴシック" charset="-128"/>
                <a:cs typeface="Open Sans Light" charset="0"/>
              </a:rPr>
              <a:t> 31:3 (2007), 607-648.</a:t>
            </a:r>
          </a:p>
          <a:p>
            <a:pPr marL="0" indent="0">
              <a:spcBef>
                <a:spcPts val="300"/>
              </a:spcBef>
              <a:buNone/>
            </a:pPr>
            <a:r>
              <a:rPr lang="en-GB" altLang="en-US" sz="975" dirty="0">
                <a:ea typeface="ＭＳ Ｐゴシック" charset="-128"/>
                <a:cs typeface="Open Sans Light" charset="0"/>
              </a:rPr>
              <a:t>“Motion Verbs and the Development of Aspect in Russian”. </a:t>
            </a:r>
            <a:r>
              <a:rPr lang="en-GB" altLang="en-US" sz="975" i="1" dirty="0" err="1">
                <a:ea typeface="ＭＳ Ｐゴシック" charset="-128"/>
                <a:cs typeface="Open Sans Light" charset="0"/>
              </a:rPr>
              <a:t>Scando-Slavica</a:t>
            </a:r>
            <a:r>
              <a:rPr lang="en-GB" altLang="en-US" sz="975" dirty="0">
                <a:ea typeface="ＭＳ Ｐゴシック" charset="-128"/>
                <a:cs typeface="Open Sans Light" charset="0"/>
              </a:rPr>
              <a:t> 54 (2008), 179-197. </a:t>
            </a:r>
          </a:p>
          <a:p>
            <a:pPr marL="0" indent="0">
              <a:spcBef>
                <a:spcPts val="300"/>
              </a:spcBef>
              <a:buNone/>
            </a:pPr>
            <a:r>
              <a:rPr lang="en-GB" altLang="en-US" sz="975" dirty="0">
                <a:ea typeface="ＭＳ Ｐゴシック" charset="-128"/>
                <a:cs typeface="Open Sans Light" charset="0"/>
              </a:rPr>
              <a:t>“Beyond the pair: Aspectual clusters for learners of Russian”, with John J. </a:t>
            </a:r>
            <a:r>
              <a:rPr lang="en-GB" altLang="en-US" sz="975" dirty="0" err="1">
                <a:ea typeface="ＭＳ Ｐゴシック" charset="-128"/>
                <a:cs typeface="Open Sans Light" charset="0"/>
              </a:rPr>
              <a:t>Korba</a:t>
            </a:r>
            <a:r>
              <a:rPr lang="en-GB" altLang="en-US" sz="975" dirty="0">
                <a:ea typeface="ＭＳ Ｐゴシック" charset="-128"/>
                <a:cs typeface="Open Sans Light" charset="0"/>
              </a:rPr>
              <a:t>, </a:t>
            </a:r>
            <a:r>
              <a:rPr lang="en-GB" altLang="en-US" sz="975" i="1" dirty="0">
                <a:ea typeface="ＭＳ Ｐゴシック" charset="-128"/>
                <a:cs typeface="Open Sans Light" charset="0"/>
              </a:rPr>
              <a:t>Slavic and East European Journal</a:t>
            </a:r>
            <a:r>
              <a:rPr lang="en-GB" altLang="en-US" sz="975" dirty="0">
                <a:ea typeface="ＭＳ Ｐゴシック" charset="-128"/>
                <a:cs typeface="Open Sans Light" charset="0"/>
              </a:rPr>
              <a:t> 52:2 (2008), 254-270.</a:t>
            </a:r>
          </a:p>
          <a:p>
            <a:pPr marL="0" indent="0">
              <a:spcBef>
                <a:spcPts val="300"/>
              </a:spcBef>
              <a:buNone/>
            </a:pPr>
            <a:r>
              <a:rPr lang="en-GB" altLang="en-US" sz="975" dirty="0">
                <a:ea typeface="ＭＳ Ｐゴシック" charset="-128"/>
                <a:cs typeface="Open Sans Light" charset="0"/>
              </a:rPr>
              <a:t>“Semantic Motivations for Aspectual Clusters of Russian Verbs”. In Christina Y. </a:t>
            </a:r>
            <a:r>
              <a:rPr lang="en-GB" altLang="en-US" sz="975" dirty="0" err="1">
                <a:ea typeface="ＭＳ Ｐゴシック" charset="-128"/>
                <a:cs typeface="Open Sans Light" charset="0"/>
              </a:rPr>
              <a:t>Bethin</a:t>
            </a:r>
            <a:r>
              <a:rPr lang="en-GB" altLang="en-US" sz="975" dirty="0">
                <a:ea typeface="ＭＳ Ｐゴシック" charset="-128"/>
                <a:cs typeface="Open Sans Light" charset="0"/>
              </a:rPr>
              <a:t>, ed. </a:t>
            </a:r>
            <a:r>
              <a:rPr lang="en-GB" altLang="en-US" sz="975" i="1" dirty="0">
                <a:ea typeface="ＭＳ Ｐゴシック" charset="-128"/>
                <a:cs typeface="Open Sans Light" charset="0"/>
              </a:rPr>
              <a:t>American Contributions to the 14th International Congress of </a:t>
            </a:r>
            <a:r>
              <a:rPr lang="en-GB" altLang="en-US" sz="975" i="1" dirty="0" err="1">
                <a:ea typeface="ＭＳ Ｐゴシック" charset="-128"/>
                <a:cs typeface="Open Sans Light" charset="0"/>
              </a:rPr>
              <a:t>Slavists</a:t>
            </a:r>
            <a:r>
              <a:rPr lang="en-GB" altLang="en-US" sz="975" i="1" dirty="0">
                <a:ea typeface="ＭＳ Ｐゴシック" charset="-128"/>
                <a:cs typeface="Open Sans Light" charset="0"/>
              </a:rPr>
              <a:t>, </a:t>
            </a:r>
            <a:r>
              <a:rPr lang="en-GB" altLang="en-US" sz="975" i="1" dirty="0" err="1">
                <a:ea typeface="ＭＳ Ｐゴシック" charset="-128"/>
                <a:cs typeface="Open Sans Light" charset="0"/>
              </a:rPr>
              <a:t>Ohrid</a:t>
            </a:r>
            <a:r>
              <a:rPr lang="en-GB" altLang="en-US" sz="975" i="1" dirty="0">
                <a:ea typeface="ＭＳ Ｐゴシック" charset="-128"/>
                <a:cs typeface="Open Sans Light" charset="0"/>
              </a:rPr>
              <a:t>, September 2008. </a:t>
            </a:r>
            <a:r>
              <a:rPr lang="en-GB" altLang="en-US" sz="975" dirty="0">
                <a:ea typeface="ＭＳ Ｐゴシック" charset="-128"/>
                <a:cs typeface="Open Sans Light" charset="0"/>
              </a:rPr>
              <a:t>2008. Bloomington, IN: </a:t>
            </a:r>
            <a:r>
              <a:rPr lang="en-GB" altLang="en-US" sz="975" dirty="0" err="1">
                <a:ea typeface="ＭＳ Ｐゴシック" charset="-128"/>
                <a:cs typeface="Open Sans Light" charset="0"/>
              </a:rPr>
              <a:t>Slavica</a:t>
            </a:r>
            <a:r>
              <a:rPr lang="en-GB" altLang="en-US" sz="975" dirty="0">
                <a:ea typeface="ＭＳ Ｐゴシック" charset="-128"/>
                <a:cs typeface="Open Sans Light" charset="0"/>
              </a:rPr>
              <a:t> Publishers. pp. 181-196.</a:t>
            </a:r>
          </a:p>
          <a:p>
            <a:pPr marL="0" indent="0">
              <a:spcBef>
                <a:spcPts val="300"/>
              </a:spcBef>
              <a:buNone/>
            </a:pPr>
            <a:r>
              <a:rPr lang="en-GB" altLang="en-US" sz="975" dirty="0">
                <a:ea typeface="ＭＳ Ｐゴシック" charset="-128"/>
                <a:cs typeface="Open Sans Light" charset="0"/>
              </a:rPr>
              <a:t>“</a:t>
            </a:r>
            <a:r>
              <a:rPr lang="en-GB" altLang="en-US" sz="975" i="1" dirty="0" err="1">
                <a:ea typeface="ＭＳ Ｐゴシック" charset="-128"/>
                <a:cs typeface="Open Sans Light" charset="0"/>
              </a:rPr>
              <a:t>Xoxotnul</a:t>
            </a:r>
            <a:r>
              <a:rPr lang="en-GB" altLang="en-US" sz="975" i="1" dirty="0">
                <a:ea typeface="ＭＳ Ｐゴシック" charset="-128"/>
                <a:cs typeface="Open Sans Light" charset="0"/>
              </a:rPr>
              <a:t>, </a:t>
            </a:r>
            <a:r>
              <a:rPr lang="en-GB" altLang="en-US" sz="975" i="1" dirty="0" err="1">
                <a:ea typeface="ＭＳ Ｐゴシック" charset="-128"/>
                <a:cs typeface="Open Sans Light" charset="0"/>
              </a:rPr>
              <a:t>sxitril</a:t>
            </a:r>
            <a:r>
              <a:rPr lang="en-GB" altLang="en-US" sz="975" dirty="0">
                <a:ea typeface="ＭＳ Ｐゴシック" charset="-128"/>
                <a:cs typeface="Open Sans Light" charset="0"/>
              </a:rPr>
              <a:t>: The relationship between </a:t>
            </a:r>
            <a:r>
              <a:rPr lang="en-GB" altLang="en-US" sz="975" dirty="0" err="1">
                <a:ea typeface="ＭＳ Ｐゴシック" charset="-128"/>
                <a:cs typeface="Open Sans Light" charset="0"/>
              </a:rPr>
              <a:t>semelfactives</a:t>
            </a:r>
            <a:r>
              <a:rPr lang="en-GB" altLang="en-US" sz="975" dirty="0">
                <a:ea typeface="ＭＳ Ｐゴシック" charset="-128"/>
                <a:cs typeface="Open Sans Light" charset="0"/>
              </a:rPr>
              <a:t> formed with </a:t>
            </a:r>
            <a:r>
              <a:rPr lang="en-GB" altLang="en-US" sz="975" i="1" dirty="0">
                <a:ea typeface="ＭＳ Ｐゴシック" charset="-128"/>
                <a:cs typeface="Open Sans Light" charset="0"/>
              </a:rPr>
              <a:t>-nu-</a:t>
            </a:r>
            <a:r>
              <a:rPr lang="en-GB" altLang="en-US" sz="975" dirty="0">
                <a:ea typeface="ＭＳ Ｐゴシック" charset="-128"/>
                <a:cs typeface="Open Sans Light" charset="0"/>
              </a:rPr>
              <a:t> and </a:t>
            </a:r>
            <a:r>
              <a:rPr lang="en-GB" altLang="en-US" sz="975" i="1" dirty="0">
                <a:ea typeface="ＭＳ Ｐゴシック" charset="-128"/>
                <a:cs typeface="Open Sans Light" charset="0"/>
              </a:rPr>
              <a:t>s-</a:t>
            </a:r>
            <a:r>
              <a:rPr lang="en-GB" altLang="en-US" sz="975" dirty="0">
                <a:ea typeface="ＭＳ Ｐゴシック" charset="-128"/>
                <a:cs typeface="Open Sans Light" charset="0"/>
              </a:rPr>
              <a:t> in Russian”, with Stephen M. Dickey[1]. </a:t>
            </a:r>
            <a:r>
              <a:rPr lang="en-GB" altLang="en-US" sz="975" i="1" dirty="0">
                <a:ea typeface="ＭＳ Ｐゴシック" charset="-128"/>
                <a:cs typeface="Open Sans Light" charset="0"/>
              </a:rPr>
              <a:t>Russian Linguistics</a:t>
            </a:r>
            <a:r>
              <a:rPr lang="en-GB" altLang="en-US" sz="975" dirty="0">
                <a:ea typeface="ＭＳ Ｐゴシック" charset="-128"/>
                <a:cs typeface="Open Sans Light" charset="0"/>
              </a:rPr>
              <a:t>, 33: 3 (2009), 229-248.</a:t>
            </a:r>
          </a:p>
          <a:p>
            <a:pPr marL="0" indent="0">
              <a:spcBef>
                <a:spcPts val="300"/>
              </a:spcBef>
              <a:buNone/>
            </a:pPr>
            <a:r>
              <a:rPr lang="en-GB" altLang="en-US" sz="975" dirty="0">
                <a:ea typeface="ＭＳ Ｐゴシック" charset="-128"/>
                <a:cs typeface="Open Sans Light" charset="0"/>
              </a:rPr>
              <a:t>“Prefixed Perfectives from Non-Determined Motion Verbs in Russian”, In: </a:t>
            </a:r>
            <a:r>
              <a:rPr lang="en-GB" altLang="en-US" sz="975" dirty="0" err="1">
                <a:ea typeface="ＭＳ Ｐゴシック" charset="-128"/>
                <a:cs typeface="Open Sans Light" charset="0"/>
              </a:rPr>
              <a:t>Viktoria</a:t>
            </a:r>
            <a:r>
              <a:rPr lang="en-GB" altLang="en-US" sz="975" dirty="0">
                <a:ea typeface="ＭＳ Ｐゴシック" charset="-128"/>
                <a:cs typeface="Open Sans Light" charset="0"/>
              </a:rPr>
              <a:t> </a:t>
            </a:r>
            <a:r>
              <a:rPr lang="en-GB" altLang="en-US" sz="975" dirty="0" err="1">
                <a:ea typeface="ＭＳ Ｐゴシック" charset="-128"/>
                <a:cs typeface="Open Sans Light" charset="0"/>
              </a:rPr>
              <a:t>Driagina-Hasko</a:t>
            </a:r>
            <a:r>
              <a:rPr lang="en-GB" altLang="en-US" sz="975" dirty="0">
                <a:ea typeface="ＭＳ Ｐゴシック" charset="-128"/>
                <a:cs typeface="Open Sans Light" charset="0"/>
              </a:rPr>
              <a:t> and Renee </a:t>
            </a:r>
            <a:r>
              <a:rPr lang="en-GB" altLang="en-US" sz="975" dirty="0" err="1">
                <a:ea typeface="ＭＳ Ｐゴシック" charset="-128"/>
                <a:cs typeface="Open Sans Light" charset="0"/>
              </a:rPr>
              <a:t>Perelmutter</a:t>
            </a:r>
            <a:r>
              <a:rPr lang="en-GB" altLang="en-US" sz="975" dirty="0">
                <a:ea typeface="ＭＳ Ｐゴシック" charset="-128"/>
                <a:cs typeface="Open Sans Light" charset="0"/>
              </a:rPr>
              <a:t>, eds. </a:t>
            </a:r>
            <a:r>
              <a:rPr lang="en-GB" altLang="en-US" sz="975" i="1" dirty="0">
                <a:ea typeface="ＭＳ Ｐゴシック" charset="-128"/>
                <a:cs typeface="Open Sans Light" charset="0"/>
              </a:rPr>
              <a:t>New Approaches to Slavic verbs of motion</a:t>
            </a:r>
            <a:r>
              <a:rPr lang="en-GB" altLang="en-US" sz="975" dirty="0">
                <a:ea typeface="ＭＳ Ｐゴシック" charset="-128"/>
                <a:cs typeface="Open Sans Light" charset="0"/>
              </a:rPr>
              <a:t> (= Studies in Language Companion Series 115). Amsterdam/Philadelphia: John </a:t>
            </a:r>
            <a:r>
              <a:rPr lang="en-GB" altLang="en-US" sz="975" dirty="0" err="1">
                <a:ea typeface="ＭＳ Ｐゴシック" charset="-128"/>
                <a:cs typeface="Open Sans Light" charset="0"/>
              </a:rPr>
              <a:t>Benjamins</a:t>
            </a:r>
            <a:r>
              <a:rPr lang="en-GB" altLang="en-US" sz="975" dirty="0">
                <a:ea typeface="ＭＳ Ｐゴシック" charset="-128"/>
                <a:cs typeface="Open Sans Light" charset="0"/>
              </a:rPr>
              <a:t>, 2010. pp. 125-140.</a:t>
            </a:r>
          </a:p>
          <a:p>
            <a:pPr marL="0" indent="0">
              <a:spcBef>
                <a:spcPts val="300"/>
              </a:spcBef>
              <a:buNone/>
            </a:pPr>
            <a:r>
              <a:rPr lang="en-GB" altLang="en-US" sz="975" dirty="0">
                <a:ea typeface="ＭＳ Ｐゴシック" charset="-128"/>
                <a:cs typeface="Open Sans Light" charset="0"/>
              </a:rPr>
              <a:t>“Taking Apart Russian RAZ-”, with Tore </a:t>
            </a:r>
            <a:r>
              <a:rPr lang="en-GB" altLang="en-US" sz="975" dirty="0" err="1">
                <a:ea typeface="ＭＳ Ｐゴシック" charset="-128"/>
                <a:cs typeface="Open Sans Light" charset="0"/>
              </a:rPr>
              <a:t>Nesset</a:t>
            </a:r>
            <a:r>
              <a:rPr lang="en-GB" altLang="en-US" sz="975" dirty="0">
                <a:ea typeface="ＭＳ Ｐゴシック" charset="-128"/>
                <a:cs typeface="Open Sans Light" charset="0"/>
              </a:rPr>
              <a:t>. </a:t>
            </a:r>
            <a:r>
              <a:rPr lang="en-GB" altLang="en-US" sz="975" i="1" dirty="0">
                <a:ea typeface="ＭＳ Ｐゴシック" charset="-128"/>
                <a:cs typeface="Open Sans Light" charset="0"/>
              </a:rPr>
              <a:t>Slavic and East European Journal</a:t>
            </a:r>
            <a:r>
              <a:rPr lang="en-GB" altLang="en-US" sz="975" dirty="0">
                <a:ea typeface="ＭＳ Ｐゴシック" charset="-128"/>
                <a:cs typeface="Open Sans Light" charset="0"/>
              </a:rPr>
              <a:t> 54:3 (2010), 476-501.</a:t>
            </a:r>
          </a:p>
          <a:p>
            <a:pPr marL="0" indent="0">
              <a:spcBef>
                <a:spcPts val="300"/>
              </a:spcBef>
              <a:buNone/>
            </a:pPr>
            <a:r>
              <a:rPr lang="en-GB" altLang="en-US" sz="975" dirty="0">
                <a:ea typeface="ＭＳ Ｐゴシック" charset="-128"/>
                <a:cs typeface="Open Sans Light" charset="0"/>
              </a:rPr>
              <a:t>“Two ways to get out: Radial Category Profiling and the Russian Prefixes </a:t>
            </a:r>
            <a:r>
              <a:rPr lang="en-GB" altLang="en-US" sz="975" i="1" dirty="0" err="1">
                <a:ea typeface="ＭＳ Ｐゴシック" charset="-128"/>
                <a:cs typeface="Open Sans Light" charset="0"/>
              </a:rPr>
              <a:t>vy</a:t>
            </a:r>
            <a:r>
              <a:rPr lang="en-GB" altLang="en-US" sz="975" dirty="0">
                <a:ea typeface="ＭＳ Ｐゴシック" charset="-128"/>
                <a:cs typeface="Open Sans Light" charset="0"/>
              </a:rPr>
              <a:t>- and </a:t>
            </a:r>
            <a:r>
              <a:rPr lang="en-GB" altLang="en-US" sz="975" i="1" dirty="0" err="1">
                <a:ea typeface="ＭＳ Ｐゴシック" charset="-128"/>
                <a:cs typeface="Open Sans Light" charset="0"/>
              </a:rPr>
              <a:t>iz</a:t>
            </a:r>
            <a:r>
              <a:rPr lang="en-GB" altLang="en-US" sz="975" dirty="0">
                <a:ea typeface="ＭＳ Ｐゴシック" charset="-128"/>
                <a:cs typeface="Open Sans Light" charset="0"/>
              </a:rPr>
              <a:t>-”, with Tore </a:t>
            </a:r>
            <a:r>
              <a:rPr lang="en-GB" altLang="en-US" sz="975" dirty="0" err="1">
                <a:ea typeface="ＭＳ Ｐゴシック" charset="-128"/>
                <a:cs typeface="Open Sans Light" charset="0"/>
              </a:rPr>
              <a:t>Nesset</a:t>
            </a:r>
            <a:r>
              <a:rPr lang="en-GB" altLang="en-US" sz="975" dirty="0">
                <a:ea typeface="ＭＳ Ｐゴシック" charset="-128"/>
                <a:cs typeface="Open Sans Light" charset="0"/>
              </a:rPr>
              <a:t>[1] and Anna </a:t>
            </a:r>
            <a:r>
              <a:rPr lang="en-GB" altLang="en-US" sz="975" dirty="0" err="1">
                <a:ea typeface="ＭＳ Ｐゴシック" charset="-128"/>
                <a:cs typeface="Open Sans Light" charset="0"/>
              </a:rPr>
              <a:t>Endresen</a:t>
            </a:r>
            <a:r>
              <a:rPr lang="en-GB" altLang="en-US" sz="975" dirty="0">
                <a:ea typeface="ＭＳ Ｐゴシック" charset="-128"/>
                <a:cs typeface="Open Sans Light" charset="0"/>
              </a:rPr>
              <a:t>[2]. </a:t>
            </a:r>
            <a:r>
              <a:rPr lang="en-GB" altLang="en-US" sz="975" i="1" dirty="0" err="1">
                <a:ea typeface="ＭＳ Ｐゴシック" charset="-128"/>
                <a:cs typeface="Open Sans Light" charset="0"/>
              </a:rPr>
              <a:t>Zeitschrift</a:t>
            </a:r>
            <a:r>
              <a:rPr lang="en-GB" altLang="en-US" sz="975" i="1" dirty="0">
                <a:ea typeface="ＭＳ Ｐゴシック" charset="-128"/>
                <a:cs typeface="Open Sans Light" charset="0"/>
              </a:rPr>
              <a:t> </a:t>
            </a:r>
            <a:r>
              <a:rPr lang="en-GB" altLang="en-US" sz="975" i="1" dirty="0" err="1">
                <a:ea typeface="ＭＳ Ｐゴシック" charset="-128"/>
                <a:cs typeface="Open Sans Light" charset="0"/>
              </a:rPr>
              <a:t>für</a:t>
            </a:r>
            <a:r>
              <a:rPr lang="en-GB" altLang="en-US" sz="975" i="1" dirty="0">
                <a:ea typeface="ＭＳ Ｐゴシック" charset="-128"/>
                <a:cs typeface="Open Sans Light" charset="0"/>
              </a:rPr>
              <a:t> </a:t>
            </a:r>
            <a:r>
              <a:rPr lang="en-GB" altLang="en-US" sz="975" i="1" dirty="0" err="1">
                <a:ea typeface="ＭＳ Ｐゴシック" charset="-128"/>
                <a:cs typeface="Open Sans Light" charset="0"/>
              </a:rPr>
              <a:t>Slawistik</a:t>
            </a:r>
            <a:r>
              <a:rPr lang="en-GB" altLang="en-US" sz="975" dirty="0">
                <a:ea typeface="ＭＳ Ｐゴシック" charset="-128"/>
                <a:cs typeface="Open Sans Light" charset="0"/>
              </a:rPr>
              <a:t> 56:4 (2011), 377-402.</a:t>
            </a:r>
          </a:p>
          <a:p>
            <a:pPr marL="0" indent="0">
              <a:spcBef>
                <a:spcPts val="300"/>
              </a:spcBef>
              <a:buNone/>
            </a:pPr>
            <a:r>
              <a:rPr lang="en-GB" altLang="en-US" sz="975" dirty="0">
                <a:ea typeface="ＭＳ Ｐゴシック" charset="-128"/>
                <a:cs typeface="Open Sans Light" charset="0"/>
              </a:rPr>
              <a:t>“Russian ‘purely aspectual’ prefixes: Not so ‘empty’ after all?”, with Anna </a:t>
            </a:r>
            <a:r>
              <a:rPr lang="en-GB" altLang="en-US" sz="975" dirty="0" err="1">
                <a:ea typeface="ＭＳ Ｐゴシック" charset="-128"/>
                <a:cs typeface="Open Sans Light" charset="0"/>
              </a:rPr>
              <a:t>Endresen</a:t>
            </a:r>
            <a:r>
              <a:rPr lang="en-GB" altLang="en-US" sz="975" dirty="0">
                <a:ea typeface="ＭＳ Ｐゴシック" charset="-128"/>
                <a:cs typeface="Open Sans Light" charset="0"/>
              </a:rPr>
              <a:t>, Julia Kuznetsova, Olga </a:t>
            </a:r>
            <a:r>
              <a:rPr lang="en-GB" altLang="en-US" sz="975" dirty="0" err="1">
                <a:ea typeface="ＭＳ Ｐゴシック" charset="-128"/>
                <a:cs typeface="Open Sans Light" charset="0"/>
              </a:rPr>
              <a:t>Lyashevskaya</a:t>
            </a:r>
            <a:r>
              <a:rPr lang="en-GB" altLang="en-US" sz="975" dirty="0">
                <a:ea typeface="ＭＳ Ｐゴシック" charset="-128"/>
                <a:cs typeface="Open Sans Light" charset="0"/>
              </a:rPr>
              <a:t>, Anastasia Makarova, Tore </a:t>
            </a:r>
            <a:r>
              <a:rPr lang="en-GB" altLang="en-US" sz="975" dirty="0" err="1">
                <a:ea typeface="ＭＳ Ｐゴシック" charset="-128"/>
                <a:cs typeface="Open Sans Light" charset="0"/>
              </a:rPr>
              <a:t>Nesset</a:t>
            </a:r>
            <a:r>
              <a:rPr lang="en-GB" altLang="en-US" sz="975" dirty="0">
                <a:ea typeface="ＭＳ Ｐゴシック" charset="-128"/>
                <a:cs typeface="Open Sans Light" charset="0"/>
              </a:rPr>
              <a:t>, Svetlana </a:t>
            </a:r>
            <a:r>
              <a:rPr lang="en-GB" altLang="en-US" sz="975" dirty="0" err="1">
                <a:ea typeface="ＭＳ Ｐゴシック" charset="-128"/>
                <a:cs typeface="Open Sans Light" charset="0"/>
              </a:rPr>
              <a:t>Sokolova</a:t>
            </a:r>
            <a:r>
              <a:rPr lang="en-GB" altLang="en-US" sz="975" dirty="0">
                <a:ea typeface="ＭＳ Ｐゴシック" charset="-128"/>
                <a:cs typeface="Open Sans Light" charset="0"/>
              </a:rPr>
              <a:t>. </a:t>
            </a:r>
            <a:r>
              <a:rPr lang="en-GB" altLang="en-US" sz="975" i="1" dirty="0" err="1">
                <a:ea typeface="ＭＳ Ｐゴシック" charset="-128"/>
                <a:cs typeface="Open Sans Light" charset="0"/>
              </a:rPr>
              <a:t>Scando-Slavica</a:t>
            </a:r>
            <a:r>
              <a:rPr lang="en-GB" altLang="en-US" sz="975" dirty="0">
                <a:ea typeface="ＭＳ Ｐゴシック" charset="-128"/>
                <a:cs typeface="Open Sans Light" charset="0"/>
              </a:rPr>
              <a:t> 58:2 (2012), 231-291.</a:t>
            </a:r>
          </a:p>
          <a:p>
            <a:pPr marL="0" indent="0">
              <a:spcBef>
                <a:spcPts val="300"/>
              </a:spcBef>
              <a:buNone/>
            </a:pPr>
            <a:r>
              <a:rPr lang="nb-NO" altLang="en-US" sz="975" dirty="0">
                <a:ea typeface="ＭＳ Ｐゴシック" charset="-128"/>
                <a:cs typeface="Open Sans Light" charset="0"/>
              </a:rPr>
              <a:t>“</a:t>
            </a:r>
            <a:r>
              <a:rPr lang="nb-NO" altLang="en-US" sz="975" dirty="0" err="1">
                <a:ea typeface="ＭＳ Ｐゴシック" charset="-128"/>
                <a:cs typeface="Open Sans Light" charset="0"/>
              </a:rPr>
              <a:t>Russkie</a:t>
            </a:r>
            <a:r>
              <a:rPr lang="nb-NO" altLang="en-US" sz="975" dirty="0">
                <a:ea typeface="ＭＳ Ｐゴシック" charset="-128"/>
                <a:cs typeface="Open Sans Light" charset="0"/>
              </a:rPr>
              <a:t> </a:t>
            </a:r>
            <a:r>
              <a:rPr lang="nb-NO" altLang="en-US" sz="975" dirty="0" err="1">
                <a:ea typeface="ＭＳ Ｐゴシック" charset="-128"/>
                <a:cs typeface="Open Sans Light" charset="0"/>
              </a:rPr>
              <a:t>pristavki</a:t>
            </a:r>
            <a:r>
              <a:rPr lang="nb-NO" altLang="en-US" sz="975" dirty="0">
                <a:ea typeface="ＭＳ Ｐゴシック" charset="-128"/>
                <a:cs typeface="Open Sans Light" charset="0"/>
              </a:rPr>
              <a:t> kak </a:t>
            </a:r>
            <a:r>
              <a:rPr lang="nb-NO" altLang="en-US" sz="975" dirty="0" err="1">
                <a:ea typeface="ＭＳ Ｐゴシック" charset="-128"/>
                <a:cs typeface="Open Sans Light" charset="0"/>
              </a:rPr>
              <a:t>sistema</a:t>
            </a:r>
            <a:r>
              <a:rPr lang="nb-NO" altLang="en-US" sz="975" dirty="0">
                <a:ea typeface="ＭＳ Ｐゴシック" charset="-128"/>
                <a:cs typeface="Open Sans Light" charset="0"/>
              </a:rPr>
              <a:t> </a:t>
            </a:r>
            <a:r>
              <a:rPr lang="nb-NO" altLang="en-US" sz="975" dirty="0" err="1">
                <a:ea typeface="ＭＳ Ｐゴシック" charset="-128"/>
                <a:cs typeface="Open Sans Light" charset="0"/>
              </a:rPr>
              <a:t>glagol’nyx</a:t>
            </a:r>
            <a:r>
              <a:rPr lang="nb-NO" altLang="en-US" sz="975" dirty="0">
                <a:ea typeface="ＭＳ Ｐゴシック" charset="-128"/>
                <a:cs typeface="Open Sans Light" charset="0"/>
              </a:rPr>
              <a:t> </a:t>
            </a:r>
            <a:r>
              <a:rPr lang="nb-NO" altLang="en-US" sz="975" dirty="0" err="1">
                <a:ea typeface="ＭＳ Ｐゴシック" charset="-128"/>
                <a:cs typeface="Open Sans Light" charset="0"/>
              </a:rPr>
              <a:t>klassifikatorov</a:t>
            </a:r>
            <a:r>
              <a:rPr lang="nb-NO" altLang="en-US" sz="975" dirty="0">
                <a:ea typeface="ＭＳ Ｐゴシック" charset="-128"/>
                <a:cs typeface="Open Sans Light" charset="0"/>
              </a:rPr>
              <a:t>”. </a:t>
            </a:r>
            <a:r>
              <a:rPr lang="nb-NO" altLang="en-US" sz="975" i="1" dirty="0" err="1">
                <a:ea typeface="ＭＳ Ｐゴシック" charset="-128"/>
                <a:cs typeface="Open Sans Light" charset="0"/>
              </a:rPr>
              <a:t>Voprosy</a:t>
            </a:r>
            <a:r>
              <a:rPr lang="nb-NO" altLang="en-US" sz="975" i="1" dirty="0">
                <a:ea typeface="ＭＳ Ｐゴシック" charset="-128"/>
                <a:cs typeface="Open Sans Light" charset="0"/>
              </a:rPr>
              <a:t> </a:t>
            </a:r>
            <a:r>
              <a:rPr lang="nb-NO" altLang="en-US" sz="975" i="1" dirty="0" err="1">
                <a:ea typeface="ＭＳ Ｐゴシック" charset="-128"/>
                <a:cs typeface="Open Sans Light" charset="0"/>
              </a:rPr>
              <a:t>jazykoznanija</a:t>
            </a:r>
            <a:r>
              <a:rPr lang="nb-NO" altLang="en-US" sz="975" dirty="0">
                <a:ea typeface="ＭＳ Ｐゴシック" charset="-128"/>
                <a:cs typeface="Open Sans Light" charset="0"/>
              </a:rPr>
              <a:t> 6 (2012), 3-47.</a:t>
            </a:r>
            <a:endParaRPr lang="en-GB" altLang="en-US" sz="975" dirty="0">
              <a:ea typeface="ＭＳ Ｐゴシック" charset="-128"/>
              <a:cs typeface="Open Sans Light" charset="0"/>
            </a:endParaRPr>
          </a:p>
          <a:p>
            <a:pPr marL="0" indent="0">
              <a:spcBef>
                <a:spcPts val="300"/>
              </a:spcBef>
              <a:buNone/>
            </a:pPr>
            <a:r>
              <a:rPr lang="en-GB" altLang="en-US" sz="975" dirty="0">
                <a:ea typeface="ＭＳ Ｐゴシック" charset="-128"/>
                <a:cs typeface="Open Sans Light" charset="0"/>
              </a:rPr>
              <a:t>“Semantic Profiles of Five Russian Prefixes: </a:t>
            </a:r>
            <a:r>
              <a:rPr lang="en-GB" altLang="en-US" sz="975" i="1" dirty="0" err="1">
                <a:ea typeface="ＭＳ Ｐゴシック" charset="-128"/>
                <a:cs typeface="Open Sans Light" charset="0"/>
              </a:rPr>
              <a:t>po</a:t>
            </a:r>
            <a:r>
              <a:rPr lang="en-GB" altLang="en-US" sz="975" i="1" dirty="0">
                <a:ea typeface="ＭＳ Ｐゴシック" charset="-128"/>
                <a:cs typeface="Open Sans Light" charset="0"/>
              </a:rPr>
              <a:t>-</a:t>
            </a:r>
            <a:r>
              <a:rPr lang="en-GB" altLang="en-US" sz="975" dirty="0">
                <a:ea typeface="ＭＳ Ｐゴシック" charset="-128"/>
                <a:cs typeface="Open Sans Light" charset="0"/>
              </a:rPr>
              <a:t>, </a:t>
            </a:r>
            <a:r>
              <a:rPr lang="en-GB" altLang="en-US" sz="975" i="1" dirty="0">
                <a:ea typeface="ＭＳ Ｐゴシック" charset="-128"/>
                <a:cs typeface="Open Sans Light" charset="0"/>
              </a:rPr>
              <a:t>s-</a:t>
            </a:r>
            <a:r>
              <a:rPr lang="en-GB" altLang="en-US" sz="975" dirty="0">
                <a:ea typeface="ＭＳ Ｐゴシック" charset="-128"/>
                <a:cs typeface="Open Sans Light" charset="0"/>
              </a:rPr>
              <a:t>, </a:t>
            </a:r>
            <a:r>
              <a:rPr lang="en-GB" altLang="en-US" sz="975" i="1" dirty="0" err="1">
                <a:ea typeface="ＭＳ Ｐゴシック" charset="-128"/>
                <a:cs typeface="Open Sans Light" charset="0"/>
              </a:rPr>
              <a:t>za</a:t>
            </a:r>
            <a:r>
              <a:rPr lang="en-GB" altLang="en-US" sz="975" i="1" dirty="0">
                <a:ea typeface="ＭＳ Ｐゴシック" charset="-128"/>
                <a:cs typeface="Open Sans Light" charset="0"/>
              </a:rPr>
              <a:t>-</a:t>
            </a:r>
            <a:r>
              <a:rPr lang="en-GB" altLang="en-US" sz="975" dirty="0">
                <a:ea typeface="ＭＳ Ｐゴシック" charset="-128"/>
                <a:cs typeface="Open Sans Light" charset="0"/>
              </a:rPr>
              <a:t>, </a:t>
            </a:r>
            <a:r>
              <a:rPr lang="en-GB" altLang="en-US" sz="975" i="1" dirty="0" err="1">
                <a:ea typeface="ＭＳ Ｐゴシック" charset="-128"/>
                <a:cs typeface="Open Sans Light" charset="0"/>
              </a:rPr>
              <a:t>na</a:t>
            </a:r>
            <a:r>
              <a:rPr lang="en-GB" altLang="en-US" sz="975" i="1" dirty="0">
                <a:ea typeface="ＭＳ Ｐゴシック" charset="-128"/>
                <a:cs typeface="Open Sans Light" charset="0"/>
              </a:rPr>
              <a:t>-</a:t>
            </a:r>
            <a:r>
              <a:rPr lang="en-GB" altLang="en-US" sz="975" dirty="0">
                <a:ea typeface="ＭＳ Ｐゴシック" charset="-128"/>
                <a:cs typeface="Open Sans Light" charset="0"/>
              </a:rPr>
              <a:t>, </a:t>
            </a:r>
            <a:r>
              <a:rPr lang="en-GB" altLang="en-US" sz="975" i="1" dirty="0">
                <a:ea typeface="ＭＳ Ｐゴシック" charset="-128"/>
                <a:cs typeface="Open Sans Light" charset="0"/>
              </a:rPr>
              <a:t>pro-</a:t>
            </a:r>
            <a:r>
              <a:rPr lang="en-GB" altLang="en-US" sz="975" dirty="0">
                <a:ea typeface="ＭＳ Ｐゴシック" charset="-128"/>
                <a:cs typeface="Open Sans Light" charset="0"/>
              </a:rPr>
              <a:t>”, with Olga </a:t>
            </a:r>
            <a:r>
              <a:rPr lang="en-GB" altLang="en-US" sz="975" dirty="0" err="1">
                <a:ea typeface="ＭＳ Ｐゴシック" charset="-128"/>
                <a:cs typeface="Open Sans Light" charset="0"/>
              </a:rPr>
              <a:t>Lyashevskaya</a:t>
            </a:r>
            <a:r>
              <a:rPr lang="en-GB" altLang="en-US" sz="975" dirty="0">
                <a:ea typeface="ＭＳ Ｐゴシック" charset="-128"/>
                <a:cs typeface="Open Sans Light" charset="0"/>
              </a:rPr>
              <a:t>. 2013. </a:t>
            </a:r>
            <a:r>
              <a:rPr lang="en-GB" altLang="en-US" sz="975" i="1" dirty="0">
                <a:ea typeface="ＭＳ Ｐゴシック" charset="-128"/>
                <a:cs typeface="Open Sans Light" charset="0"/>
              </a:rPr>
              <a:t>Journal of Slavic Linguistics</a:t>
            </a:r>
            <a:r>
              <a:rPr lang="en-GB" altLang="en-US" sz="975" dirty="0">
                <a:ea typeface="ＭＳ Ｐゴシック" charset="-128"/>
                <a:cs typeface="Open Sans Light" charset="0"/>
              </a:rPr>
              <a:t> 21:2, 211-258.</a:t>
            </a:r>
          </a:p>
          <a:p>
            <a:pPr marL="0" indent="0">
              <a:spcBef>
                <a:spcPts val="300"/>
              </a:spcBef>
              <a:buNone/>
            </a:pPr>
            <a:r>
              <a:rPr lang="en-GB" altLang="en-US" sz="975" dirty="0">
                <a:ea typeface="ＭＳ Ｐゴシック" charset="-128"/>
                <a:cs typeface="Open Sans Light" charset="0"/>
              </a:rPr>
              <a:t>“Is Russian a verb classifier language?” In </a:t>
            </a:r>
            <a:r>
              <a:rPr lang="en-GB" altLang="en-US" sz="975" dirty="0" err="1">
                <a:ea typeface="ＭＳ Ｐゴシック" charset="-128"/>
                <a:cs typeface="Open Sans Light" charset="0"/>
              </a:rPr>
              <a:t>Gianina</a:t>
            </a:r>
            <a:r>
              <a:rPr lang="en-GB" altLang="en-US" sz="975" dirty="0">
                <a:ea typeface="ＭＳ Ｐゴシック" charset="-128"/>
                <a:cs typeface="Open Sans Light" charset="0"/>
              </a:rPr>
              <a:t> </a:t>
            </a:r>
            <a:r>
              <a:rPr lang="en-GB" altLang="en-US" sz="975" dirty="0" err="1">
                <a:ea typeface="ＭＳ Ｐゴシック" charset="-128"/>
                <a:cs typeface="Open Sans Light" charset="0"/>
              </a:rPr>
              <a:t>Iordăchioaia</a:t>
            </a:r>
            <a:r>
              <a:rPr lang="en-GB" altLang="en-US" sz="975" dirty="0">
                <a:ea typeface="ＭＳ Ｐゴシック" charset="-128"/>
                <a:cs typeface="Open Sans Light" charset="0"/>
              </a:rPr>
              <a:t>, Isabelle Roy, Kaori </a:t>
            </a:r>
            <a:r>
              <a:rPr lang="en-GB" altLang="en-US" sz="975" dirty="0" err="1">
                <a:ea typeface="ＭＳ Ｐゴシック" charset="-128"/>
                <a:cs typeface="Open Sans Light" charset="0"/>
              </a:rPr>
              <a:t>Takamine</a:t>
            </a:r>
            <a:r>
              <a:rPr lang="en-GB" altLang="en-US" sz="975" dirty="0">
                <a:ea typeface="ＭＳ Ｐゴシック" charset="-128"/>
                <a:cs typeface="Open Sans Light" charset="0"/>
              </a:rPr>
              <a:t> (eds.) 2013. </a:t>
            </a:r>
            <a:r>
              <a:rPr lang="en-GB" altLang="en-US" sz="975" i="1" dirty="0">
                <a:ea typeface="ＭＳ Ｐゴシック" charset="-128"/>
                <a:cs typeface="Open Sans Light" charset="0"/>
              </a:rPr>
              <a:t>Categorization and Category Change</a:t>
            </a:r>
            <a:r>
              <a:rPr lang="en-GB" altLang="en-US" sz="975" dirty="0">
                <a:ea typeface="ＭＳ Ｐゴシック" charset="-128"/>
                <a:cs typeface="Open Sans Light" charset="0"/>
              </a:rPr>
              <a:t>, 59-86. Cambridge: Cambridge Scholars Publishing.</a:t>
            </a:r>
          </a:p>
          <a:p>
            <a:pPr marL="0" indent="0">
              <a:spcBef>
                <a:spcPts val="300"/>
              </a:spcBef>
              <a:buNone/>
            </a:pPr>
            <a:r>
              <a:rPr lang="en-GB" altLang="en-US" sz="975" dirty="0">
                <a:ea typeface="ＭＳ Ｐゴシック" charset="-128"/>
                <a:cs typeface="Open Sans Light" charset="0"/>
              </a:rPr>
              <a:t>“Russian Aspectual Types: Croft’s Typology Revised”. In: Miriam </a:t>
            </a:r>
            <a:r>
              <a:rPr lang="en-GB" altLang="en-US" sz="975" dirty="0" err="1">
                <a:ea typeface="ＭＳ Ｐゴシック" charset="-128"/>
                <a:cs typeface="Open Sans Light" charset="0"/>
              </a:rPr>
              <a:t>Shrager</a:t>
            </a:r>
            <a:r>
              <a:rPr lang="en-GB" altLang="en-US" sz="975" dirty="0">
                <a:ea typeface="ＭＳ Ｐゴシック" charset="-128"/>
                <a:cs typeface="Open Sans Light" charset="0"/>
              </a:rPr>
              <a:t>, George Fowler, Steven Franks, and Edna Andrews (eds.). 2015. </a:t>
            </a:r>
            <a:r>
              <a:rPr lang="en-GB" altLang="en-US" sz="975" i="1" dirty="0">
                <a:ea typeface="ＭＳ Ｐゴシック" charset="-128"/>
                <a:cs typeface="Open Sans Light" charset="0"/>
              </a:rPr>
              <a:t>Studies in Slavic Linguistics and Accentology in </a:t>
            </a:r>
            <a:r>
              <a:rPr lang="en-GB" altLang="en-US" sz="975" i="1" dirty="0" err="1">
                <a:ea typeface="ＭＳ Ｐゴシック" charset="-128"/>
                <a:cs typeface="Open Sans Light" charset="0"/>
              </a:rPr>
              <a:t>Honor</a:t>
            </a:r>
            <a:r>
              <a:rPr lang="en-GB" altLang="en-US" sz="975" i="1" dirty="0">
                <a:ea typeface="ＭＳ Ｐゴシック" charset="-128"/>
                <a:cs typeface="Open Sans Light" charset="0"/>
              </a:rPr>
              <a:t> of Ronald F. Feldstein</a:t>
            </a:r>
            <a:r>
              <a:rPr lang="en-GB" altLang="en-US" sz="975" dirty="0">
                <a:ea typeface="ＭＳ Ｐゴシック" charset="-128"/>
                <a:cs typeface="Open Sans Light" charset="0"/>
              </a:rPr>
              <a:t>, Bloomington, IN: </a:t>
            </a:r>
            <a:r>
              <a:rPr lang="en-GB" altLang="en-US" sz="975" dirty="0" err="1">
                <a:ea typeface="ＭＳ Ｐゴシック" charset="-128"/>
                <a:cs typeface="Open Sans Light" charset="0"/>
              </a:rPr>
              <a:t>Slavica</a:t>
            </a:r>
            <a:r>
              <a:rPr lang="en-GB" altLang="en-US" sz="975" dirty="0">
                <a:ea typeface="ＭＳ Ｐゴシック" charset="-128"/>
                <a:cs typeface="Open Sans Light" charset="0"/>
              </a:rPr>
              <a:t> Publishers, pp. 147-167.</a:t>
            </a:r>
          </a:p>
          <a:p>
            <a:pPr marL="0" indent="0">
              <a:spcBef>
                <a:spcPts val="300"/>
              </a:spcBef>
              <a:buNone/>
            </a:pPr>
            <a:r>
              <a:rPr lang="en-GB" altLang="en-US" sz="975" dirty="0">
                <a:ea typeface="ＭＳ Ｐゴシック" charset="-128"/>
                <a:cs typeface="Open Sans Light" charset="0"/>
              </a:rPr>
              <a:t>“Predicting Russian Aspect by Frequency Across Genres”, with Hanne M. </a:t>
            </a:r>
            <a:r>
              <a:rPr lang="en-GB" altLang="en-US" sz="975" dirty="0" err="1">
                <a:ea typeface="ＭＳ Ｐゴシック" charset="-128"/>
                <a:cs typeface="Open Sans Light" charset="0"/>
              </a:rPr>
              <a:t>Eckhoff</a:t>
            </a:r>
            <a:r>
              <a:rPr lang="en-GB" altLang="en-US" sz="975" dirty="0">
                <a:ea typeface="ＭＳ Ｐゴシック" charset="-128"/>
                <a:cs typeface="Open Sans Light" charset="0"/>
              </a:rPr>
              <a:t> and Olga </a:t>
            </a:r>
            <a:r>
              <a:rPr lang="en-GB" altLang="en-US" sz="975" dirty="0" err="1">
                <a:ea typeface="ＭＳ Ｐゴシック" charset="-128"/>
                <a:cs typeface="Open Sans Light" charset="0"/>
              </a:rPr>
              <a:t>Lyashevskaya</a:t>
            </a:r>
            <a:r>
              <a:rPr lang="en-GB" altLang="en-US" sz="975" dirty="0">
                <a:ea typeface="ＭＳ Ｐゴシック" charset="-128"/>
                <a:cs typeface="Open Sans Light" charset="0"/>
              </a:rPr>
              <a:t>. </a:t>
            </a:r>
            <a:r>
              <a:rPr lang="en-GB" altLang="en-US" sz="975" i="1" dirty="0">
                <a:ea typeface="ＭＳ Ｐゴシック" charset="-128"/>
                <a:cs typeface="Open Sans Light" charset="0"/>
              </a:rPr>
              <a:t>Slavic and East European Journal</a:t>
            </a:r>
            <a:r>
              <a:rPr lang="en-GB" altLang="en-US" sz="975" dirty="0">
                <a:ea typeface="ＭＳ Ｐゴシック" charset="-128"/>
                <a:cs typeface="Open Sans Light" charset="0"/>
              </a:rPr>
              <a:t>, 2017.</a:t>
            </a:r>
          </a:p>
        </p:txBody>
      </p:sp>
    </p:spTree>
    <p:extLst>
      <p:ext uri="{BB962C8B-B14F-4D97-AF65-F5344CB8AC3E}">
        <p14:creationId xmlns:p14="http://schemas.microsoft.com/office/powerpoint/2010/main" val="4106371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F7138-6D98-734B-AD40-F1C9E529D4B2}"/>
              </a:ext>
            </a:extLst>
          </p:cNvPr>
          <p:cNvSpPr>
            <a:spLocks noGrp="1"/>
          </p:cNvSpPr>
          <p:nvPr>
            <p:ph type="title"/>
          </p:nvPr>
        </p:nvSpPr>
        <p:spPr>
          <a:xfrm>
            <a:off x="670300" y="280020"/>
            <a:ext cx="7880116" cy="912695"/>
          </a:xfrm>
        </p:spPr>
        <p:txBody>
          <a:bodyPr>
            <a:normAutofit fontScale="90000"/>
          </a:bodyPr>
          <a:lstStyle/>
          <a:p>
            <a:r>
              <a:rPr lang="en-US" dirty="0"/>
              <a:t>Construal:</a:t>
            </a:r>
            <a:br>
              <a:rPr lang="en-US" dirty="0"/>
            </a:br>
            <a:r>
              <a:rPr lang="en-US" i="1" dirty="0"/>
              <a:t>A pickpocket stole Frank’s money</a:t>
            </a:r>
            <a:r>
              <a:rPr lang="en-US" dirty="0"/>
              <a:t> 	-or- </a:t>
            </a:r>
            <a:br>
              <a:rPr lang="en-US" dirty="0"/>
            </a:br>
            <a:r>
              <a:rPr lang="en-US" i="1" dirty="0"/>
              <a:t>Frank’s money got stolen by a pickpocket</a:t>
            </a:r>
            <a:endParaRPr lang="en-US" dirty="0"/>
          </a:p>
        </p:txBody>
      </p:sp>
      <p:sp>
        <p:nvSpPr>
          <p:cNvPr id="3" name="Content Placeholder 2">
            <a:extLst>
              <a:ext uri="{FF2B5EF4-FFF2-40B4-BE49-F238E27FC236}">
                <a16:creationId xmlns:a16="http://schemas.microsoft.com/office/drawing/2014/main" id="{4CB62499-B8B1-944C-B3D8-A7CCFC56D98F}"/>
              </a:ext>
            </a:extLst>
          </p:cNvPr>
          <p:cNvSpPr>
            <a:spLocks noGrp="1"/>
          </p:cNvSpPr>
          <p:nvPr>
            <p:ph idx="1"/>
          </p:nvPr>
        </p:nvSpPr>
        <p:spPr>
          <a:xfrm>
            <a:off x="670300" y="1313387"/>
            <a:ext cx="6681476" cy="3688381"/>
          </a:xfrm>
        </p:spPr>
        <p:txBody>
          <a:bodyPr>
            <a:normAutofit/>
          </a:bodyPr>
          <a:lstStyle/>
          <a:p>
            <a:r>
              <a:rPr lang="en-US" dirty="0"/>
              <a:t>Meaning “consists of both conceptual content and a particular way of construing that content” (</a:t>
            </a:r>
            <a:r>
              <a:rPr lang="en-US" dirty="0" err="1"/>
              <a:t>Langacker</a:t>
            </a:r>
            <a:r>
              <a:rPr lang="en-US" dirty="0"/>
              <a:t> 2008)</a:t>
            </a:r>
          </a:p>
          <a:p>
            <a:r>
              <a:rPr lang="en-US" dirty="0"/>
              <a:t>Croft &amp; Cruse (2004: 75-103) present construal as a dynamic process recruiting information from the linguistic, physical and social context, as well as encyclopedic and stored knowledge</a:t>
            </a:r>
          </a:p>
          <a:p>
            <a:r>
              <a:rPr lang="en-US" dirty="0"/>
              <a:t>Bresnan (2007) found the </a:t>
            </a:r>
            <a:r>
              <a:rPr lang="en-US" i="1" dirty="0"/>
              <a:t>to</a:t>
            </a:r>
            <a:r>
              <a:rPr lang="en-US" dirty="0"/>
              <a:t>-dative (</a:t>
            </a:r>
            <a:r>
              <a:rPr lang="en-US" i="1" dirty="0"/>
              <a:t>John gave a book to Sally)</a:t>
            </a:r>
            <a:r>
              <a:rPr lang="en-US" dirty="0"/>
              <a:t>/ditransitive (</a:t>
            </a:r>
            <a:r>
              <a:rPr lang="en-US" i="1" dirty="0"/>
              <a:t>John gave Sally a book)</a:t>
            </a:r>
            <a:r>
              <a:rPr lang="en-US" dirty="0"/>
              <a:t> alternation is influenced by a multitude of factors: use of pronouns, </a:t>
            </a:r>
            <a:r>
              <a:rPr lang="en-US" dirty="0" err="1"/>
              <a:t>animacy</a:t>
            </a:r>
            <a:r>
              <a:rPr lang="en-US" dirty="0"/>
              <a:t> of the recipient, relative length of object phrases</a:t>
            </a:r>
          </a:p>
          <a:p>
            <a:r>
              <a:rPr lang="en-US" b="1" dirty="0"/>
              <a:t>Aspect construes events as Perfective vs. Imperfective</a:t>
            </a:r>
          </a:p>
        </p:txBody>
      </p:sp>
      <p:pic>
        <p:nvPicPr>
          <p:cNvPr id="4" name="Picture 3">
            <a:extLst>
              <a:ext uri="{FF2B5EF4-FFF2-40B4-BE49-F238E27FC236}">
                <a16:creationId xmlns:a16="http://schemas.microsoft.com/office/drawing/2014/main" id="{BBB1F46E-D22F-9C49-AF24-72201047B182}"/>
              </a:ext>
            </a:extLst>
          </p:cNvPr>
          <p:cNvPicPr>
            <a:picLocks noChangeAspect="1"/>
          </p:cNvPicPr>
          <p:nvPr/>
        </p:nvPicPr>
        <p:blipFill>
          <a:blip r:embed="rId2"/>
          <a:stretch>
            <a:fillRect/>
          </a:stretch>
        </p:blipFill>
        <p:spPr>
          <a:xfrm>
            <a:off x="6732198" y="1662923"/>
            <a:ext cx="2277689" cy="2505457"/>
          </a:xfrm>
          <a:prstGeom prst="rect">
            <a:avLst/>
          </a:prstGeom>
        </p:spPr>
      </p:pic>
    </p:spTree>
    <p:extLst>
      <p:ext uri="{BB962C8B-B14F-4D97-AF65-F5344CB8AC3E}">
        <p14:creationId xmlns:p14="http://schemas.microsoft.com/office/powerpoint/2010/main" val="4236776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1FA71-DD4D-A040-A6AA-1D1DEB925BBE}"/>
              </a:ext>
            </a:extLst>
          </p:cNvPr>
          <p:cNvSpPr>
            <a:spLocks noGrp="1"/>
          </p:cNvSpPr>
          <p:nvPr>
            <p:ph type="title"/>
          </p:nvPr>
        </p:nvSpPr>
        <p:spPr/>
        <p:txBody>
          <a:bodyPr/>
          <a:lstStyle/>
          <a:p>
            <a:r>
              <a:rPr lang="en-US" dirty="0"/>
              <a:t>Redundancy</a:t>
            </a:r>
          </a:p>
        </p:txBody>
      </p:sp>
      <p:sp>
        <p:nvSpPr>
          <p:cNvPr id="3" name="Content Placeholder 2">
            <a:extLst>
              <a:ext uri="{FF2B5EF4-FFF2-40B4-BE49-F238E27FC236}">
                <a16:creationId xmlns:a16="http://schemas.microsoft.com/office/drawing/2014/main" id="{44D74931-5F63-BA48-B608-E130695C936D}"/>
              </a:ext>
            </a:extLst>
          </p:cNvPr>
          <p:cNvSpPr>
            <a:spLocks noGrp="1"/>
          </p:cNvSpPr>
          <p:nvPr>
            <p:ph idx="1"/>
          </p:nvPr>
        </p:nvSpPr>
        <p:spPr>
          <a:xfrm>
            <a:off x="670300" y="1323219"/>
            <a:ext cx="7888582" cy="3281235"/>
          </a:xfrm>
        </p:spPr>
        <p:txBody>
          <a:bodyPr/>
          <a:lstStyle/>
          <a:p>
            <a:r>
              <a:rPr lang="en-US" dirty="0"/>
              <a:t>Redundancy is pervasive in language (</a:t>
            </a:r>
            <a:r>
              <a:rPr lang="en-US" dirty="0" err="1"/>
              <a:t>Langacker</a:t>
            </a:r>
            <a:r>
              <a:rPr lang="en-US" dirty="0"/>
              <a:t> 2008)</a:t>
            </a:r>
          </a:p>
          <a:p>
            <a:r>
              <a:rPr lang="en-US" dirty="0"/>
              <a:t>Languages have a tendency to develop system-level “smart redundancy” that makes it possible to maximize the advantages of redundant elements without proliferating them (Dahl 2004)</a:t>
            </a:r>
          </a:p>
          <a:p>
            <a:r>
              <a:rPr lang="en-GB" dirty="0"/>
              <a:t>When learning case markings in artificial languages with fixed vs. flexible word order, participants are more likely to acquire case marking when word order is not a reliable cue (</a:t>
            </a:r>
            <a:r>
              <a:rPr lang="en-GB" dirty="0" err="1"/>
              <a:t>Fedzechkina</a:t>
            </a:r>
            <a:r>
              <a:rPr lang="en-GB" dirty="0"/>
              <a:t> et al. 2017) </a:t>
            </a:r>
          </a:p>
          <a:p>
            <a:r>
              <a:rPr lang="en-US" dirty="0"/>
              <a:t>L2 learners have a hard time mastering grammatical markers that are redundant in their understanding of an utterance (Ellis &amp; </a:t>
            </a:r>
            <a:r>
              <a:rPr lang="en-US" dirty="0" err="1"/>
              <a:t>Wulff</a:t>
            </a:r>
            <a:r>
              <a:rPr lang="en-US" dirty="0"/>
              <a:t> 2015)</a:t>
            </a:r>
          </a:p>
        </p:txBody>
      </p:sp>
      <p:pic>
        <p:nvPicPr>
          <p:cNvPr id="4" name="Picture 3">
            <a:extLst>
              <a:ext uri="{FF2B5EF4-FFF2-40B4-BE49-F238E27FC236}">
                <a16:creationId xmlns:a16="http://schemas.microsoft.com/office/drawing/2014/main" id="{3C7A3B30-6A01-654F-B9A6-566103303526}"/>
              </a:ext>
            </a:extLst>
          </p:cNvPr>
          <p:cNvPicPr>
            <a:picLocks noChangeAspect="1"/>
          </p:cNvPicPr>
          <p:nvPr/>
        </p:nvPicPr>
        <p:blipFill>
          <a:blip r:embed="rId2"/>
          <a:stretch>
            <a:fillRect/>
          </a:stretch>
        </p:blipFill>
        <p:spPr>
          <a:xfrm>
            <a:off x="6735097" y="-46909"/>
            <a:ext cx="2472813" cy="1648542"/>
          </a:xfrm>
          <a:prstGeom prst="rect">
            <a:avLst/>
          </a:prstGeom>
        </p:spPr>
      </p:pic>
    </p:spTree>
    <p:extLst>
      <p:ext uri="{BB962C8B-B14F-4D97-AF65-F5344CB8AC3E}">
        <p14:creationId xmlns:p14="http://schemas.microsoft.com/office/powerpoint/2010/main" val="3726080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1A8A8-5E67-7149-87D7-FFCDEC10FB5C}"/>
              </a:ext>
            </a:extLst>
          </p:cNvPr>
          <p:cNvSpPr>
            <a:spLocks noGrp="1"/>
          </p:cNvSpPr>
          <p:nvPr>
            <p:ph type="title"/>
          </p:nvPr>
        </p:nvSpPr>
        <p:spPr/>
        <p:txBody>
          <a:bodyPr/>
          <a:lstStyle/>
          <a:p>
            <a:r>
              <a:rPr lang="en-US" dirty="0"/>
              <a:t>English definiteness and Russian Aspect</a:t>
            </a:r>
          </a:p>
        </p:txBody>
      </p:sp>
      <p:sp>
        <p:nvSpPr>
          <p:cNvPr id="3" name="Content Placeholder 2">
            <a:extLst>
              <a:ext uri="{FF2B5EF4-FFF2-40B4-BE49-F238E27FC236}">
                <a16:creationId xmlns:a16="http://schemas.microsoft.com/office/drawing/2014/main" id="{D011850B-12D8-2043-9952-8D652BB7ADB9}"/>
              </a:ext>
            </a:extLst>
          </p:cNvPr>
          <p:cNvSpPr>
            <a:spLocks noGrp="1"/>
          </p:cNvSpPr>
          <p:nvPr>
            <p:ph idx="1"/>
          </p:nvPr>
        </p:nvSpPr>
        <p:spPr/>
        <p:txBody>
          <a:bodyPr/>
          <a:lstStyle/>
          <a:p>
            <a:r>
              <a:rPr lang="en-US" dirty="0"/>
              <a:t>English definiteness is usually redundant in context</a:t>
            </a:r>
          </a:p>
          <a:p>
            <a:r>
              <a:rPr lang="en-US" dirty="0"/>
              <a:t>But definiteness is not ALWAYS redundant, sometimes the construal matters, and the relationship between redundancy and construal has not been sufficiently explored</a:t>
            </a:r>
          </a:p>
          <a:p>
            <a:r>
              <a:rPr lang="en-US" dirty="0"/>
              <a:t>Russian aspect is sometimes termed “temporal definiteness” (Dickey 2000, Dickey &amp; </a:t>
            </a:r>
            <a:r>
              <a:rPr lang="en-US" dirty="0" err="1"/>
              <a:t>Janda</a:t>
            </a:r>
            <a:r>
              <a:rPr lang="en-US" dirty="0"/>
              <a:t> 2015)</a:t>
            </a:r>
          </a:p>
          <a:p>
            <a:endParaRPr lang="en-US" dirty="0"/>
          </a:p>
          <a:p>
            <a:pPr marL="0" indent="0">
              <a:buNone/>
            </a:pPr>
            <a:r>
              <a:rPr lang="en-US" b="1" dirty="0"/>
              <a:t>MAIN IDEAS:</a:t>
            </a:r>
          </a:p>
          <a:p>
            <a:r>
              <a:rPr lang="nb-NO" dirty="0" err="1"/>
              <a:t>Redundancy</a:t>
            </a:r>
            <a:r>
              <a:rPr lang="nb-NO" dirty="0"/>
              <a:t> and </a:t>
            </a:r>
            <a:r>
              <a:rPr lang="nb-NO" dirty="0" err="1"/>
              <a:t>construal</a:t>
            </a:r>
            <a:r>
              <a:rPr lang="nb-NO" dirty="0"/>
              <a:t> </a:t>
            </a:r>
            <a:r>
              <a:rPr lang="nb-NO" dirty="0" err="1"/>
              <a:t>are</a:t>
            </a:r>
            <a:r>
              <a:rPr lang="nb-NO" dirty="0"/>
              <a:t> </a:t>
            </a:r>
            <a:r>
              <a:rPr lang="nb-NO" dirty="0" err="1"/>
              <a:t>related</a:t>
            </a:r>
            <a:r>
              <a:rPr lang="nb-NO" dirty="0"/>
              <a:t> to </a:t>
            </a:r>
            <a:r>
              <a:rPr lang="nb-NO" dirty="0" err="1"/>
              <a:t>each</a:t>
            </a:r>
            <a:r>
              <a:rPr lang="nb-NO" dirty="0"/>
              <a:t> </a:t>
            </a:r>
            <a:r>
              <a:rPr lang="nb-NO" dirty="0" err="1"/>
              <a:t>other</a:t>
            </a:r>
            <a:endParaRPr lang="en-US" dirty="0"/>
          </a:p>
          <a:p>
            <a:r>
              <a:rPr lang="en-US" dirty="0"/>
              <a:t>Redundant uses anchor the meanings that are relevant for construal</a:t>
            </a:r>
          </a:p>
          <a:p>
            <a:endParaRPr lang="en-US" dirty="0"/>
          </a:p>
        </p:txBody>
      </p:sp>
    </p:spTree>
    <p:extLst>
      <p:ext uri="{BB962C8B-B14F-4D97-AF65-F5344CB8AC3E}">
        <p14:creationId xmlns:p14="http://schemas.microsoft.com/office/powerpoint/2010/main" val="3663004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E4E59E-A20E-054E-A925-924D6AC8CEBB}"/>
              </a:ext>
            </a:extLst>
          </p:cNvPr>
          <p:cNvSpPr>
            <a:spLocks noGrp="1"/>
          </p:cNvSpPr>
          <p:nvPr>
            <p:ph type="title"/>
          </p:nvPr>
        </p:nvSpPr>
        <p:spPr/>
        <p:txBody>
          <a:bodyPr/>
          <a:lstStyle/>
          <a:p>
            <a:r>
              <a:rPr lang="en-US" dirty="0"/>
              <a:t>The opening lines of </a:t>
            </a:r>
            <a:r>
              <a:rPr lang="es-ES" i="1" dirty="0"/>
              <a:t>La Sombra del Viento</a:t>
            </a:r>
            <a:r>
              <a:rPr lang="es-ES" dirty="0"/>
              <a:t> </a:t>
            </a:r>
            <a:br>
              <a:rPr lang="es-ES" dirty="0"/>
            </a:br>
            <a:r>
              <a:rPr lang="es-ES" dirty="0" err="1"/>
              <a:t>by</a:t>
            </a:r>
            <a:r>
              <a:rPr lang="es-ES" dirty="0"/>
              <a:t> Carlos Ruíz Zafón 2001</a:t>
            </a:r>
            <a:r>
              <a:rPr lang="nb-NO" dirty="0"/>
              <a:t> </a:t>
            </a:r>
            <a:endParaRPr lang="en-US" dirty="0"/>
          </a:p>
        </p:txBody>
      </p:sp>
      <p:sp>
        <p:nvSpPr>
          <p:cNvPr id="5" name="Content Placeholder 4">
            <a:extLst>
              <a:ext uri="{FF2B5EF4-FFF2-40B4-BE49-F238E27FC236}">
                <a16:creationId xmlns:a16="http://schemas.microsoft.com/office/drawing/2014/main" id="{070D63B1-78FB-6347-90C7-94F8D7E5FE13}"/>
              </a:ext>
            </a:extLst>
          </p:cNvPr>
          <p:cNvSpPr>
            <a:spLocks noGrp="1"/>
          </p:cNvSpPr>
          <p:nvPr>
            <p:ph sz="half" idx="1"/>
          </p:nvPr>
        </p:nvSpPr>
        <p:spPr>
          <a:xfrm>
            <a:off x="670300" y="1378339"/>
            <a:ext cx="2446526" cy="3216287"/>
          </a:xfrm>
        </p:spPr>
        <p:txBody>
          <a:bodyPr>
            <a:normAutofit fontScale="85000" lnSpcReduction="20000"/>
          </a:bodyPr>
          <a:lstStyle/>
          <a:p>
            <a:pPr marL="0" indent="0">
              <a:buNone/>
            </a:pPr>
            <a:r>
              <a:rPr lang="es-ES" dirty="0"/>
              <a:t>Todavía recuerdo aquel amanecer en que mi padre me </a:t>
            </a:r>
            <a:r>
              <a:rPr lang="es-ES" b="1" dirty="0">
                <a:solidFill>
                  <a:schemeClr val="accent6"/>
                </a:solidFill>
              </a:rPr>
              <a:t>llevó</a:t>
            </a:r>
            <a:r>
              <a:rPr lang="es-ES" dirty="0"/>
              <a:t> por primera vez a visitar el Cementerio de los Libros Olvidados. </a:t>
            </a:r>
            <a:r>
              <a:rPr lang="es-ES" b="1" dirty="0">
                <a:solidFill>
                  <a:srgbClr val="7030A0"/>
                </a:solidFill>
              </a:rPr>
              <a:t>Desgranaban</a:t>
            </a:r>
            <a:r>
              <a:rPr lang="es-ES" dirty="0"/>
              <a:t> los primeros días del verano de 1945 y </a:t>
            </a:r>
            <a:r>
              <a:rPr lang="es-ES" b="1" dirty="0">
                <a:solidFill>
                  <a:srgbClr val="7030A0"/>
                </a:solidFill>
              </a:rPr>
              <a:t>caminábamos</a:t>
            </a:r>
            <a:r>
              <a:rPr lang="es-ES" dirty="0"/>
              <a:t> por las calles de una Barcelona atrapada bajo cielos de ceniza y un sol de vapor que </a:t>
            </a:r>
            <a:r>
              <a:rPr lang="es-ES" b="1" dirty="0">
                <a:solidFill>
                  <a:srgbClr val="7030A0"/>
                </a:solidFill>
              </a:rPr>
              <a:t>se derramaba </a:t>
            </a:r>
            <a:r>
              <a:rPr lang="es-ES" dirty="0"/>
              <a:t>sobre la Rambla de Santa Mónica en una guirnalda de cobre líquido.</a:t>
            </a:r>
            <a:r>
              <a:rPr lang="nb-NO" dirty="0"/>
              <a:t> </a:t>
            </a:r>
            <a:endParaRPr lang="en-US" dirty="0"/>
          </a:p>
        </p:txBody>
      </p:sp>
      <p:sp>
        <p:nvSpPr>
          <p:cNvPr id="6" name="Content Placeholder 5">
            <a:extLst>
              <a:ext uri="{FF2B5EF4-FFF2-40B4-BE49-F238E27FC236}">
                <a16:creationId xmlns:a16="http://schemas.microsoft.com/office/drawing/2014/main" id="{DE8B70E8-5566-5945-A7DE-E0F1C642D3CD}"/>
              </a:ext>
            </a:extLst>
          </p:cNvPr>
          <p:cNvSpPr>
            <a:spLocks noGrp="1"/>
          </p:cNvSpPr>
          <p:nvPr>
            <p:ph sz="half" idx="13"/>
          </p:nvPr>
        </p:nvSpPr>
        <p:spPr>
          <a:xfrm>
            <a:off x="6341806" y="1378339"/>
            <a:ext cx="2217076" cy="3216287"/>
          </a:xfrm>
        </p:spPr>
        <p:txBody>
          <a:bodyPr>
            <a:normAutofit fontScale="85000" lnSpcReduction="10000"/>
          </a:bodyPr>
          <a:lstStyle/>
          <a:p>
            <a:pPr marL="0" indent="0">
              <a:buNone/>
            </a:pPr>
            <a:r>
              <a:rPr lang="en-US" dirty="0"/>
              <a:t>I still remember the day my father </a:t>
            </a:r>
            <a:r>
              <a:rPr lang="en-US" b="1" dirty="0"/>
              <a:t>took</a:t>
            </a:r>
            <a:r>
              <a:rPr lang="en-US" dirty="0"/>
              <a:t> me to the Cemetery of Forgotten Books for the first time. It </a:t>
            </a:r>
            <a:r>
              <a:rPr lang="en-US" b="1" dirty="0"/>
              <a:t>was</a:t>
            </a:r>
            <a:r>
              <a:rPr lang="en-US" dirty="0"/>
              <a:t> the early summer of 1945, and we </a:t>
            </a:r>
            <a:r>
              <a:rPr lang="en-US" b="1" dirty="0"/>
              <a:t>walked</a:t>
            </a:r>
            <a:r>
              <a:rPr lang="en-US" dirty="0"/>
              <a:t> through the streets of a Barcelona trapped beneath ashen skies as dawn </a:t>
            </a:r>
            <a:r>
              <a:rPr lang="en-US" b="1" dirty="0"/>
              <a:t>poured</a:t>
            </a:r>
            <a:r>
              <a:rPr lang="en-US" dirty="0"/>
              <a:t> over </a:t>
            </a:r>
            <a:r>
              <a:rPr lang="en-US" dirty="0" err="1"/>
              <a:t>Rambla</a:t>
            </a:r>
            <a:r>
              <a:rPr lang="en-US" dirty="0"/>
              <a:t> de Santa Monica in a wreath of liquid copper.</a:t>
            </a:r>
            <a:r>
              <a:rPr lang="nb-NO" dirty="0"/>
              <a:t> </a:t>
            </a:r>
            <a:endParaRPr lang="en-US" dirty="0"/>
          </a:p>
        </p:txBody>
      </p:sp>
      <p:sp>
        <p:nvSpPr>
          <p:cNvPr id="7" name="Content Placeholder 4">
            <a:extLst>
              <a:ext uri="{FF2B5EF4-FFF2-40B4-BE49-F238E27FC236}">
                <a16:creationId xmlns:a16="http://schemas.microsoft.com/office/drawing/2014/main" id="{09D1C7C7-78B5-2D4C-925E-C02F4B74514C}"/>
              </a:ext>
            </a:extLst>
          </p:cNvPr>
          <p:cNvSpPr txBox="1">
            <a:spLocks/>
          </p:cNvSpPr>
          <p:nvPr/>
        </p:nvSpPr>
        <p:spPr>
          <a:xfrm>
            <a:off x="3387095" y="1378338"/>
            <a:ext cx="2446526" cy="3216287"/>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s-ES" i="1" dirty="0"/>
              <a:t>Ja </a:t>
            </a:r>
            <a:r>
              <a:rPr lang="es-ES" i="1" dirty="0" err="1"/>
              <a:t>kak</a:t>
            </a:r>
            <a:r>
              <a:rPr lang="es-ES" i="1" dirty="0"/>
              <a:t> </a:t>
            </a:r>
            <a:r>
              <a:rPr lang="es-ES" i="1" dirty="0" err="1"/>
              <a:t>sej</a:t>
            </a:r>
            <a:r>
              <a:rPr lang="se-NO" i="1" dirty="0"/>
              <a:t>čas pomnju</a:t>
            </a:r>
            <a:r>
              <a:rPr lang="se-NO" dirty="0"/>
              <a:t> </a:t>
            </a:r>
            <a:r>
              <a:rPr lang="se-NO" i="1" dirty="0"/>
              <a:t>to ranee utro, kogda otec vperv</a:t>
            </a:r>
            <a:r>
              <a:rPr lang="es-ES" i="1" dirty="0"/>
              <a:t>ye </a:t>
            </a:r>
            <a:r>
              <a:rPr lang="es-ES" b="1" i="1" dirty="0" err="1">
                <a:solidFill>
                  <a:schemeClr val="accent6"/>
                </a:solidFill>
              </a:rPr>
              <a:t>povel</a:t>
            </a:r>
            <a:r>
              <a:rPr lang="es-ES" b="1" dirty="0"/>
              <a:t> </a:t>
            </a:r>
            <a:r>
              <a:rPr lang="es-ES" i="1" dirty="0" err="1"/>
              <a:t>menja</a:t>
            </a:r>
            <a:r>
              <a:rPr lang="es-ES" i="1" dirty="0"/>
              <a:t> na </a:t>
            </a:r>
            <a:r>
              <a:rPr lang="es-ES" i="1" dirty="0" err="1"/>
              <a:t>Kladbi</a:t>
            </a:r>
            <a:r>
              <a:rPr lang="cs-CZ" i="1" dirty="0" err="1"/>
              <a:t>šče</a:t>
            </a:r>
            <a:r>
              <a:rPr lang="cs-CZ" i="1" dirty="0"/>
              <a:t> </a:t>
            </a:r>
            <a:r>
              <a:rPr lang="cs-CZ" i="1" dirty="0" err="1"/>
              <a:t>Zabytyx</a:t>
            </a:r>
            <a:r>
              <a:rPr lang="cs-CZ" i="1" dirty="0"/>
              <a:t> </a:t>
            </a:r>
            <a:r>
              <a:rPr lang="cs-CZ" i="1" dirty="0" err="1"/>
              <a:t>Knig</a:t>
            </a:r>
            <a:r>
              <a:rPr lang="cs-CZ" i="1" dirty="0"/>
              <a:t>. </a:t>
            </a:r>
            <a:r>
              <a:rPr lang="cs-CZ" b="1" i="1" dirty="0" err="1">
                <a:solidFill>
                  <a:srgbClr val="7030A0"/>
                </a:solidFill>
              </a:rPr>
              <a:t>Stojali</a:t>
            </a:r>
            <a:r>
              <a:rPr lang="cs-CZ" dirty="0"/>
              <a:t> </a:t>
            </a:r>
            <a:r>
              <a:rPr lang="cs-CZ" i="1" dirty="0" err="1"/>
              <a:t>pervye</a:t>
            </a:r>
            <a:r>
              <a:rPr lang="cs-CZ" i="1" dirty="0"/>
              <a:t> dni leta </a:t>
            </a:r>
            <a:r>
              <a:rPr lang="nb-NO" i="1" dirty="0"/>
              <a:t>1945 goda. My </a:t>
            </a:r>
            <a:r>
              <a:rPr lang="cs-CZ" b="1" i="1" dirty="0">
                <a:solidFill>
                  <a:srgbClr val="7030A0"/>
                </a:solidFill>
              </a:rPr>
              <a:t>šli</a:t>
            </a:r>
            <a:r>
              <a:rPr lang="cs-CZ" b="1" dirty="0"/>
              <a:t> </a:t>
            </a:r>
            <a:r>
              <a:rPr lang="cs-CZ" i="1" dirty="0"/>
              <a:t>po </a:t>
            </a:r>
            <a:r>
              <a:rPr lang="cs-CZ" i="1" dirty="0" err="1"/>
              <a:t>ulicam</a:t>
            </a:r>
            <a:r>
              <a:rPr lang="cs-CZ" i="1" dirty="0"/>
              <a:t> </a:t>
            </a:r>
            <a:r>
              <a:rPr lang="cs-CZ" i="1" dirty="0" err="1"/>
              <a:t>Barselony</a:t>
            </a:r>
            <a:r>
              <a:rPr lang="cs-CZ" i="1" dirty="0"/>
              <a:t>, </a:t>
            </a:r>
            <a:r>
              <a:rPr lang="cs-CZ" i="1" dirty="0" err="1"/>
              <a:t>nakrytoj</a:t>
            </a:r>
            <a:r>
              <a:rPr lang="cs-CZ" dirty="0"/>
              <a:t> </a:t>
            </a:r>
            <a:r>
              <a:rPr lang="cs-CZ" i="1" dirty="0" err="1"/>
              <a:t>pepel</a:t>
            </a:r>
            <a:r>
              <a:rPr lang="nb-NO" i="1" dirty="0"/>
              <a:t>’</a:t>
            </a:r>
            <a:r>
              <a:rPr lang="nb-NO" i="1" dirty="0" err="1"/>
              <a:t>nym</a:t>
            </a:r>
            <a:r>
              <a:rPr lang="nb-NO" i="1" dirty="0"/>
              <a:t> </a:t>
            </a:r>
            <a:r>
              <a:rPr lang="nb-NO" i="1" dirty="0" err="1"/>
              <a:t>nebom</a:t>
            </a:r>
            <a:r>
              <a:rPr lang="nb-NO" i="1" dirty="0"/>
              <a:t>, i </a:t>
            </a:r>
            <a:r>
              <a:rPr lang="nb-NO" i="1" dirty="0" err="1"/>
              <a:t>mutnoe</a:t>
            </a:r>
            <a:r>
              <a:rPr lang="nb-NO" i="1" dirty="0"/>
              <a:t> </a:t>
            </a:r>
            <a:r>
              <a:rPr lang="nb-NO" i="1" dirty="0" err="1"/>
              <a:t>solnce</a:t>
            </a:r>
            <a:r>
              <a:rPr lang="nb-NO" i="1" dirty="0"/>
              <a:t> </a:t>
            </a:r>
            <a:r>
              <a:rPr lang="cs-CZ" i="1" dirty="0" err="1"/>
              <a:t>židkoj</a:t>
            </a:r>
            <a:r>
              <a:rPr lang="cs-CZ" i="1" dirty="0"/>
              <a:t> </a:t>
            </a:r>
            <a:r>
              <a:rPr lang="cs-CZ" i="1" dirty="0" err="1"/>
              <a:t>me</a:t>
            </a:r>
            <a:r>
              <a:rPr lang="nb-NO" i="1" dirty="0" err="1"/>
              <a:t>d’ju</a:t>
            </a:r>
            <a:r>
              <a:rPr lang="nb-NO" i="1" dirty="0"/>
              <a:t> </a:t>
            </a:r>
            <a:r>
              <a:rPr lang="nb-NO" b="1" i="1" dirty="0" err="1">
                <a:solidFill>
                  <a:srgbClr val="7030A0"/>
                </a:solidFill>
              </a:rPr>
              <a:t>rastekalos</a:t>
            </a:r>
            <a:r>
              <a:rPr lang="nb-NO" b="1" i="1" dirty="0">
                <a:solidFill>
                  <a:srgbClr val="7030A0"/>
                </a:solidFill>
              </a:rPr>
              <a:t>’</a:t>
            </a:r>
            <a:r>
              <a:rPr lang="nb-NO" b="1" dirty="0">
                <a:solidFill>
                  <a:srgbClr val="7030A0"/>
                </a:solidFill>
              </a:rPr>
              <a:t> </a:t>
            </a:r>
            <a:r>
              <a:rPr lang="nb-NO" i="1" dirty="0" err="1"/>
              <a:t>po</a:t>
            </a:r>
            <a:r>
              <a:rPr lang="nb-NO" i="1" dirty="0"/>
              <a:t> </a:t>
            </a:r>
            <a:r>
              <a:rPr lang="nb-NO" i="1" dirty="0" err="1"/>
              <a:t>bul’varu</a:t>
            </a:r>
            <a:r>
              <a:rPr lang="nb-NO" i="1" dirty="0"/>
              <a:t> Santa-Monica.</a:t>
            </a:r>
            <a:r>
              <a:rPr lang="nb-NO" dirty="0"/>
              <a:t> </a:t>
            </a:r>
            <a:endParaRPr lang="en-US" dirty="0"/>
          </a:p>
        </p:txBody>
      </p:sp>
    </p:spTree>
    <p:extLst>
      <p:ext uri="{BB962C8B-B14F-4D97-AF65-F5344CB8AC3E}">
        <p14:creationId xmlns:p14="http://schemas.microsoft.com/office/powerpoint/2010/main" val="45221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E4E59E-A20E-054E-A925-924D6AC8CEBB}"/>
              </a:ext>
            </a:extLst>
          </p:cNvPr>
          <p:cNvSpPr>
            <a:spLocks noGrp="1"/>
          </p:cNvSpPr>
          <p:nvPr>
            <p:ph type="title"/>
          </p:nvPr>
        </p:nvSpPr>
        <p:spPr/>
        <p:txBody>
          <a:bodyPr/>
          <a:lstStyle/>
          <a:p>
            <a:r>
              <a:rPr lang="nb-NO" dirty="0"/>
              <a:t>In </a:t>
            </a:r>
            <a:r>
              <a:rPr lang="nb-NO" dirty="0" err="1"/>
              <a:t>past</a:t>
            </a:r>
            <a:r>
              <a:rPr lang="nb-NO" dirty="0"/>
              <a:t> </a:t>
            </a:r>
            <a:r>
              <a:rPr lang="nb-NO" dirty="0" err="1"/>
              <a:t>tense</a:t>
            </a:r>
            <a:r>
              <a:rPr lang="nb-NO" dirty="0"/>
              <a:t> Spanish and Russian </a:t>
            </a:r>
            <a:r>
              <a:rPr lang="nb-NO" dirty="0" err="1"/>
              <a:t>aspect</a:t>
            </a:r>
            <a:r>
              <a:rPr lang="nb-NO" dirty="0"/>
              <a:t> </a:t>
            </a:r>
            <a:r>
              <a:rPr lang="nb-NO" dirty="0" err="1"/>
              <a:t>correspond</a:t>
            </a:r>
            <a:r>
              <a:rPr lang="nb-NO" dirty="0"/>
              <a:t> </a:t>
            </a:r>
            <a:r>
              <a:rPr lang="nb-NO" dirty="0" err="1"/>
              <a:t>approximately</a:t>
            </a:r>
            <a:r>
              <a:rPr lang="nb-NO" dirty="0"/>
              <a:t> 90%</a:t>
            </a:r>
            <a:endParaRPr lang="en-US" dirty="0"/>
          </a:p>
        </p:txBody>
      </p:sp>
      <p:sp>
        <p:nvSpPr>
          <p:cNvPr id="5" name="Content Placeholder 4">
            <a:extLst>
              <a:ext uri="{FF2B5EF4-FFF2-40B4-BE49-F238E27FC236}">
                <a16:creationId xmlns:a16="http://schemas.microsoft.com/office/drawing/2014/main" id="{070D63B1-78FB-6347-90C7-94F8D7E5FE13}"/>
              </a:ext>
            </a:extLst>
          </p:cNvPr>
          <p:cNvSpPr>
            <a:spLocks noGrp="1"/>
          </p:cNvSpPr>
          <p:nvPr>
            <p:ph sz="half" idx="1"/>
          </p:nvPr>
        </p:nvSpPr>
        <p:spPr>
          <a:xfrm>
            <a:off x="670300" y="1378339"/>
            <a:ext cx="2446526" cy="3216287"/>
          </a:xfrm>
        </p:spPr>
        <p:txBody>
          <a:bodyPr>
            <a:normAutofit fontScale="85000" lnSpcReduction="20000"/>
          </a:bodyPr>
          <a:lstStyle/>
          <a:p>
            <a:pPr marL="0" indent="0">
              <a:buNone/>
            </a:pPr>
            <a:r>
              <a:rPr lang="es-ES" dirty="0"/>
              <a:t>Todavía recuerdo aquel amanecer en que mi padre me </a:t>
            </a:r>
            <a:r>
              <a:rPr lang="es-ES" b="1" dirty="0">
                <a:solidFill>
                  <a:schemeClr val="accent6"/>
                </a:solidFill>
              </a:rPr>
              <a:t>llevó</a:t>
            </a:r>
            <a:r>
              <a:rPr lang="es-ES" dirty="0"/>
              <a:t> por primera vez a visitar el Cementerio de los Libros Olvidados. </a:t>
            </a:r>
            <a:r>
              <a:rPr lang="es-ES" b="1" dirty="0">
                <a:solidFill>
                  <a:srgbClr val="7030A0"/>
                </a:solidFill>
              </a:rPr>
              <a:t>Desgranaban</a:t>
            </a:r>
            <a:r>
              <a:rPr lang="es-ES" dirty="0"/>
              <a:t> los primeros días del verano de 1945 y </a:t>
            </a:r>
            <a:r>
              <a:rPr lang="es-ES" b="1" dirty="0">
                <a:solidFill>
                  <a:srgbClr val="7030A0"/>
                </a:solidFill>
              </a:rPr>
              <a:t>caminábamos</a:t>
            </a:r>
            <a:r>
              <a:rPr lang="es-ES" dirty="0"/>
              <a:t> por las calles de una Barcelona atrapada bajo cielos de ceniza y un sol de vapor que </a:t>
            </a:r>
            <a:r>
              <a:rPr lang="es-ES" b="1" dirty="0">
                <a:solidFill>
                  <a:srgbClr val="7030A0"/>
                </a:solidFill>
              </a:rPr>
              <a:t>se derramaba </a:t>
            </a:r>
            <a:r>
              <a:rPr lang="es-ES" dirty="0"/>
              <a:t>sobre la Rambla de Santa Mónica en una guirnalda de cobre líquido.</a:t>
            </a:r>
            <a:r>
              <a:rPr lang="nb-NO" dirty="0"/>
              <a:t> </a:t>
            </a:r>
            <a:endParaRPr lang="en-US" dirty="0"/>
          </a:p>
        </p:txBody>
      </p:sp>
      <p:sp>
        <p:nvSpPr>
          <p:cNvPr id="6" name="Content Placeholder 5">
            <a:extLst>
              <a:ext uri="{FF2B5EF4-FFF2-40B4-BE49-F238E27FC236}">
                <a16:creationId xmlns:a16="http://schemas.microsoft.com/office/drawing/2014/main" id="{DE8B70E8-5566-5945-A7DE-E0F1C642D3CD}"/>
              </a:ext>
            </a:extLst>
          </p:cNvPr>
          <p:cNvSpPr>
            <a:spLocks noGrp="1"/>
          </p:cNvSpPr>
          <p:nvPr>
            <p:ph sz="half" idx="13"/>
          </p:nvPr>
        </p:nvSpPr>
        <p:spPr>
          <a:xfrm>
            <a:off x="6341806" y="1378339"/>
            <a:ext cx="2217076" cy="3216287"/>
          </a:xfrm>
        </p:spPr>
        <p:txBody>
          <a:bodyPr>
            <a:normAutofit fontScale="85000" lnSpcReduction="10000"/>
          </a:bodyPr>
          <a:lstStyle/>
          <a:p>
            <a:pPr marL="0" indent="0">
              <a:buNone/>
            </a:pPr>
            <a:r>
              <a:rPr lang="en-US" dirty="0"/>
              <a:t>I still remember the day my father </a:t>
            </a:r>
            <a:r>
              <a:rPr lang="en-US" b="1" dirty="0"/>
              <a:t>took</a:t>
            </a:r>
            <a:r>
              <a:rPr lang="en-US" dirty="0"/>
              <a:t> me to the Cemetery of Forgotten Books for the first time. It </a:t>
            </a:r>
            <a:r>
              <a:rPr lang="en-US" b="1" dirty="0"/>
              <a:t>was</a:t>
            </a:r>
            <a:r>
              <a:rPr lang="en-US" dirty="0"/>
              <a:t> the early summer of 1945, and we </a:t>
            </a:r>
            <a:r>
              <a:rPr lang="en-US" b="1" dirty="0"/>
              <a:t>walked</a:t>
            </a:r>
            <a:r>
              <a:rPr lang="en-US" dirty="0"/>
              <a:t> through the streets of a Barcelona trapped beneath ashen skies as dawn </a:t>
            </a:r>
            <a:r>
              <a:rPr lang="en-US" b="1" dirty="0"/>
              <a:t>poured</a:t>
            </a:r>
            <a:r>
              <a:rPr lang="en-US" dirty="0"/>
              <a:t> over </a:t>
            </a:r>
            <a:r>
              <a:rPr lang="en-US" dirty="0" err="1"/>
              <a:t>Rambla</a:t>
            </a:r>
            <a:r>
              <a:rPr lang="en-US" dirty="0"/>
              <a:t> de Santa Monica in a wreath of liquid copper.</a:t>
            </a:r>
            <a:r>
              <a:rPr lang="nb-NO" dirty="0"/>
              <a:t> </a:t>
            </a:r>
            <a:endParaRPr lang="en-US" dirty="0"/>
          </a:p>
        </p:txBody>
      </p:sp>
      <p:sp>
        <p:nvSpPr>
          <p:cNvPr id="7" name="Content Placeholder 4">
            <a:extLst>
              <a:ext uri="{FF2B5EF4-FFF2-40B4-BE49-F238E27FC236}">
                <a16:creationId xmlns:a16="http://schemas.microsoft.com/office/drawing/2014/main" id="{09D1C7C7-78B5-2D4C-925E-C02F4B74514C}"/>
              </a:ext>
            </a:extLst>
          </p:cNvPr>
          <p:cNvSpPr txBox="1">
            <a:spLocks/>
          </p:cNvSpPr>
          <p:nvPr/>
        </p:nvSpPr>
        <p:spPr>
          <a:xfrm>
            <a:off x="3387095" y="1378338"/>
            <a:ext cx="2446526" cy="3216287"/>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s-ES" i="1" dirty="0"/>
              <a:t>Ja </a:t>
            </a:r>
            <a:r>
              <a:rPr lang="es-ES" i="1" dirty="0" err="1"/>
              <a:t>kak</a:t>
            </a:r>
            <a:r>
              <a:rPr lang="es-ES" i="1" dirty="0"/>
              <a:t> </a:t>
            </a:r>
            <a:r>
              <a:rPr lang="es-ES" i="1" dirty="0" err="1"/>
              <a:t>sej</a:t>
            </a:r>
            <a:r>
              <a:rPr lang="se-NO" i="1" dirty="0"/>
              <a:t>čas pomnju</a:t>
            </a:r>
            <a:r>
              <a:rPr lang="se-NO" dirty="0"/>
              <a:t> </a:t>
            </a:r>
            <a:r>
              <a:rPr lang="se-NO" i="1" dirty="0"/>
              <a:t>to ranee utro, kogda otec vperv</a:t>
            </a:r>
            <a:r>
              <a:rPr lang="es-ES" i="1" dirty="0"/>
              <a:t>ye </a:t>
            </a:r>
            <a:r>
              <a:rPr lang="es-ES" b="1" i="1" dirty="0" err="1">
                <a:solidFill>
                  <a:schemeClr val="accent6"/>
                </a:solidFill>
              </a:rPr>
              <a:t>povel</a:t>
            </a:r>
            <a:r>
              <a:rPr lang="es-ES" b="1" dirty="0"/>
              <a:t> </a:t>
            </a:r>
            <a:r>
              <a:rPr lang="es-ES" i="1" dirty="0" err="1"/>
              <a:t>menja</a:t>
            </a:r>
            <a:r>
              <a:rPr lang="es-ES" i="1" dirty="0"/>
              <a:t> na </a:t>
            </a:r>
            <a:r>
              <a:rPr lang="es-ES" i="1" dirty="0" err="1"/>
              <a:t>Kladbi</a:t>
            </a:r>
            <a:r>
              <a:rPr lang="cs-CZ" i="1" dirty="0" err="1"/>
              <a:t>šče</a:t>
            </a:r>
            <a:r>
              <a:rPr lang="cs-CZ" i="1" dirty="0"/>
              <a:t> </a:t>
            </a:r>
            <a:r>
              <a:rPr lang="cs-CZ" i="1" dirty="0" err="1"/>
              <a:t>Zabytyx</a:t>
            </a:r>
            <a:r>
              <a:rPr lang="cs-CZ" i="1" dirty="0"/>
              <a:t> </a:t>
            </a:r>
            <a:r>
              <a:rPr lang="cs-CZ" i="1" dirty="0" err="1"/>
              <a:t>Knig</a:t>
            </a:r>
            <a:r>
              <a:rPr lang="cs-CZ" i="1" dirty="0"/>
              <a:t>. </a:t>
            </a:r>
            <a:r>
              <a:rPr lang="cs-CZ" b="1" i="1" dirty="0" err="1">
                <a:solidFill>
                  <a:srgbClr val="7030A0"/>
                </a:solidFill>
              </a:rPr>
              <a:t>Stojali</a:t>
            </a:r>
            <a:r>
              <a:rPr lang="cs-CZ" dirty="0"/>
              <a:t> </a:t>
            </a:r>
            <a:r>
              <a:rPr lang="cs-CZ" i="1" dirty="0" err="1"/>
              <a:t>pervye</a:t>
            </a:r>
            <a:r>
              <a:rPr lang="cs-CZ" i="1" dirty="0"/>
              <a:t> dni leta </a:t>
            </a:r>
            <a:r>
              <a:rPr lang="nb-NO" i="1" dirty="0"/>
              <a:t>1945 goda. My </a:t>
            </a:r>
            <a:r>
              <a:rPr lang="cs-CZ" b="1" i="1" dirty="0">
                <a:solidFill>
                  <a:srgbClr val="7030A0"/>
                </a:solidFill>
              </a:rPr>
              <a:t>šli</a:t>
            </a:r>
            <a:r>
              <a:rPr lang="cs-CZ" b="1" dirty="0"/>
              <a:t> </a:t>
            </a:r>
            <a:r>
              <a:rPr lang="cs-CZ" i="1" dirty="0"/>
              <a:t>po </a:t>
            </a:r>
            <a:r>
              <a:rPr lang="cs-CZ" i="1" dirty="0" err="1"/>
              <a:t>ulicam</a:t>
            </a:r>
            <a:r>
              <a:rPr lang="cs-CZ" i="1" dirty="0"/>
              <a:t> </a:t>
            </a:r>
            <a:r>
              <a:rPr lang="cs-CZ" i="1" dirty="0" err="1"/>
              <a:t>Barselony</a:t>
            </a:r>
            <a:r>
              <a:rPr lang="cs-CZ" i="1" dirty="0"/>
              <a:t>, </a:t>
            </a:r>
            <a:r>
              <a:rPr lang="cs-CZ" i="1" dirty="0" err="1"/>
              <a:t>nakrytoj</a:t>
            </a:r>
            <a:r>
              <a:rPr lang="cs-CZ" dirty="0"/>
              <a:t> </a:t>
            </a:r>
            <a:r>
              <a:rPr lang="cs-CZ" i="1" dirty="0" err="1"/>
              <a:t>pepel</a:t>
            </a:r>
            <a:r>
              <a:rPr lang="nb-NO" i="1" dirty="0"/>
              <a:t>’</a:t>
            </a:r>
            <a:r>
              <a:rPr lang="nb-NO" i="1" dirty="0" err="1"/>
              <a:t>nym</a:t>
            </a:r>
            <a:r>
              <a:rPr lang="nb-NO" i="1" dirty="0"/>
              <a:t> </a:t>
            </a:r>
            <a:r>
              <a:rPr lang="nb-NO" i="1" dirty="0" err="1"/>
              <a:t>nebom</a:t>
            </a:r>
            <a:r>
              <a:rPr lang="nb-NO" i="1" dirty="0"/>
              <a:t>, i </a:t>
            </a:r>
            <a:r>
              <a:rPr lang="nb-NO" i="1" dirty="0" err="1"/>
              <a:t>mutnoe</a:t>
            </a:r>
            <a:r>
              <a:rPr lang="nb-NO" i="1" dirty="0"/>
              <a:t> </a:t>
            </a:r>
            <a:r>
              <a:rPr lang="nb-NO" i="1" dirty="0" err="1"/>
              <a:t>solnce</a:t>
            </a:r>
            <a:r>
              <a:rPr lang="nb-NO" i="1" dirty="0"/>
              <a:t> </a:t>
            </a:r>
            <a:r>
              <a:rPr lang="cs-CZ" i="1" dirty="0" err="1"/>
              <a:t>židkoj</a:t>
            </a:r>
            <a:r>
              <a:rPr lang="cs-CZ" i="1" dirty="0"/>
              <a:t> </a:t>
            </a:r>
            <a:r>
              <a:rPr lang="cs-CZ" i="1" dirty="0" err="1"/>
              <a:t>me</a:t>
            </a:r>
            <a:r>
              <a:rPr lang="nb-NO" i="1" dirty="0" err="1"/>
              <a:t>d’ju</a:t>
            </a:r>
            <a:r>
              <a:rPr lang="nb-NO" i="1" dirty="0"/>
              <a:t> </a:t>
            </a:r>
            <a:r>
              <a:rPr lang="nb-NO" b="1" i="1" dirty="0" err="1">
                <a:solidFill>
                  <a:srgbClr val="7030A0"/>
                </a:solidFill>
              </a:rPr>
              <a:t>rastekalos</a:t>
            </a:r>
            <a:r>
              <a:rPr lang="nb-NO" b="1" i="1" dirty="0">
                <a:solidFill>
                  <a:srgbClr val="7030A0"/>
                </a:solidFill>
              </a:rPr>
              <a:t>’</a:t>
            </a:r>
            <a:r>
              <a:rPr lang="nb-NO" b="1" dirty="0">
                <a:solidFill>
                  <a:srgbClr val="7030A0"/>
                </a:solidFill>
              </a:rPr>
              <a:t> </a:t>
            </a:r>
            <a:r>
              <a:rPr lang="nb-NO" i="1" dirty="0" err="1"/>
              <a:t>po</a:t>
            </a:r>
            <a:r>
              <a:rPr lang="nb-NO" i="1" dirty="0"/>
              <a:t> </a:t>
            </a:r>
            <a:r>
              <a:rPr lang="nb-NO" i="1" dirty="0" err="1"/>
              <a:t>bul’varu</a:t>
            </a:r>
            <a:r>
              <a:rPr lang="nb-NO" i="1" dirty="0"/>
              <a:t> Santa-Monica.</a:t>
            </a:r>
            <a:r>
              <a:rPr lang="nb-NO" dirty="0"/>
              <a:t> </a:t>
            </a:r>
            <a:endParaRPr lang="en-US" dirty="0"/>
          </a:p>
        </p:txBody>
      </p:sp>
      <p:sp>
        <p:nvSpPr>
          <p:cNvPr id="2" name="TextBox 1">
            <a:extLst>
              <a:ext uri="{FF2B5EF4-FFF2-40B4-BE49-F238E27FC236}">
                <a16:creationId xmlns:a16="http://schemas.microsoft.com/office/drawing/2014/main" id="{8A4B6B45-AABC-3341-B9CE-5344612FEA8F}"/>
              </a:ext>
            </a:extLst>
          </p:cNvPr>
          <p:cNvSpPr txBox="1"/>
          <p:nvPr/>
        </p:nvSpPr>
        <p:spPr>
          <a:xfrm>
            <a:off x="1256082" y="4465780"/>
            <a:ext cx="3571557" cy="461665"/>
          </a:xfrm>
          <a:prstGeom prst="rect">
            <a:avLst/>
          </a:prstGeom>
          <a:noFill/>
        </p:spPr>
        <p:txBody>
          <a:bodyPr wrap="square" rtlCol="0">
            <a:spAutoFit/>
          </a:bodyPr>
          <a:lstStyle/>
          <a:p>
            <a:r>
              <a:rPr lang="en-US" sz="2400" b="1" dirty="0">
                <a:solidFill>
                  <a:schemeClr val="accent6"/>
                </a:solidFill>
              </a:rPr>
              <a:t>Perfective</a:t>
            </a:r>
            <a:r>
              <a:rPr lang="en-US" sz="2400" b="1" dirty="0"/>
              <a:t> vs. </a:t>
            </a:r>
            <a:r>
              <a:rPr lang="en-US" sz="2400" b="1" dirty="0">
                <a:solidFill>
                  <a:srgbClr val="7030A0"/>
                </a:solidFill>
              </a:rPr>
              <a:t>Imperfective</a:t>
            </a:r>
          </a:p>
        </p:txBody>
      </p:sp>
    </p:spTree>
    <p:extLst>
      <p:ext uri="{BB962C8B-B14F-4D97-AF65-F5344CB8AC3E}">
        <p14:creationId xmlns:p14="http://schemas.microsoft.com/office/powerpoint/2010/main" val="3756636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E4E59E-A20E-054E-A925-924D6AC8CEBB}"/>
              </a:ext>
            </a:extLst>
          </p:cNvPr>
          <p:cNvSpPr>
            <a:spLocks noGrp="1"/>
          </p:cNvSpPr>
          <p:nvPr>
            <p:ph type="title"/>
          </p:nvPr>
        </p:nvSpPr>
        <p:spPr>
          <a:xfrm>
            <a:off x="670300" y="225156"/>
            <a:ext cx="8011584" cy="912695"/>
          </a:xfrm>
        </p:spPr>
        <p:txBody>
          <a:bodyPr>
            <a:normAutofit/>
          </a:bodyPr>
          <a:lstStyle/>
          <a:p>
            <a:r>
              <a:rPr lang="nb-NO" dirty="0"/>
              <a:t>Spanish </a:t>
            </a:r>
            <a:r>
              <a:rPr lang="nb-NO" dirty="0" err="1"/>
              <a:t>aspect</a:t>
            </a:r>
            <a:r>
              <a:rPr lang="nb-NO" dirty="0"/>
              <a:t> is </a:t>
            </a:r>
            <a:r>
              <a:rPr lang="nb-NO" dirty="0" err="1"/>
              <a:t>inflectional</a:t>
            </a:r>
            <a:br>
              <a:rPr lang="nb-NO" dirty="0"/>
            </a:br>
            <a:r>
              <a:rPr lang="nb-NO" dirty="0"/>
              <a:t>Russian </a:t>
            </a:r>
            <a:r>
              <a:rPr lang="nb-NO" dirty="0" err="1"/>
              <a:t>aspect</a:t>
            </a:r>
            <a:r>
              <a:rPr lang="nb-NO" dirty="0"/>
              <a:t> is </a:t>
            </a:r>
            <a:r>
              <a:rPr lang="nb-NO" dirty="0" err="1"/>
              <a:t>lexical</a:t>
            </a:r>
            <a:r>
              <a:rPr lang="nb-NO" dirty="0"/>
              <a:t>: ALL forms </a:t>
            </a:r>
            <a:r>
              <a:rPr lang="nb-NO" dirty="0" err="1"/>
              <a:t>of</a:t>
            </a:r>
            <a:r>
              <a:rPr lang="nb-NO" dirty="0"/>
              <a:t> ALL verbs</a:t>
            </a:r>
            <a:endParaRPr lang="en-US" dirty="0"/>
          </a:p>
        </p:txBody>
      </p:sp>
      <p:sp>
        <p:nvSpPr>
          <p:cNvPr id="5" name="Content Placeholder 4">
            <a:extLst>
              <a:ext uri="{FF2B5EF4-FFF2-40B4-BE49-F238E27FC236}">
                <a16:creationId xmlns:a16="http://schemas.microsoft.com/office/drawing/2014/main" id="{070D63B1-78FB-6347-90C7-94F8D7E5FE13}"/>
              </a:ext>
            </a:extLst>
          </p:cNvPr>
          <p:cNvSpPr>
            <a:spLocks noGrp="1"/>
          </p:cNvSpPr>
          <p:nvPr>
            <p:ph sz="half" idx="1"/>
          </p:nvPr>
        </p:nvSpPr>
        <p:spPr>
          <a:xfrm>
            <a:off x="670300" y="1378339"/>
            <a:ext cx="2446526" cy="3216287"/>
          </a:xfrm>
        </p:spPr>
        <p:txBody>
          <a:bodyPr>
            <a:normAutofit fontScale="85000" lnSpcReduction="20000"/>
          </a:bodyPr>
          <a:lstStyle/>
          <a:p>
            <a:pPr marL="0" indent="0">
              <a:buNone/>
            </a:pPr>
            <a:r>
              <a:rPr lang="es-ES" dirty="0"/>
              <a:t>Todavía </a:t>
            </a:r>
            <a:r>
              <a:rPr lang="es-ES" b="1" dirty="0"/>
              <a:t>recuerdo</a:t>
            </a:r>
            <a:r>
              <a:rPr lang="es-ES" dirty="0"/>
              <a:t> aquel amanecer en que mi padre me </a:t>
            </a:r>
            <a:r>
              <a:rPr lang="es-ES" b="1" dirty="0">
                <a:solidFill>
                  <a:schemeClr val="accent6"/>
                </a:solidFill>
              </a:rPr>
              <a:t>llevó</a:t>
            </a:r>
            <a:r>
              <a:rPr lang="es-ES" dirty="0"/>
              <a:t> por primera vez a visitar el Cementerio de los Libros Olvidados. </a:t>
            </a:r>
            <a:r>
              <a:rPr lang="es-ES" b="1" dirty="0">
                <a:solidFill>
                  <a:srgbClr val="7030A0"/>
                </a:solidFill>
              </a:rPr>
              <a:t>Desgranaban</a:t>
            </a:r>
            <a:r>
              <a:rPr lang="es-ES" dirty="0"/>
              <a:t> los primeros días del verano de 1945 y </a:t>
            </a:r>
            <a:r>
              <a:rPr lang="es-ES" b="1" dirty="0">
                <a:solidFill>
                  <a:srgbClr val="7030A0"/>
                </a:solidFill>
              </a:rPr>
              <a:t>caminábamos</a:t>
            </a:r>
            <a:r>
              <a:rPr lang="es-ES" dirty="0"/>
              <a:t> por las calles de una Barcelona </a:t>
            </a:r>
            <a:r>
              <a:rPr lang="es-ES" b="1" dirty="0"/>
              <a:t>atrapada</a:t>
            </a:r>
            <a:r>
              <a:rPr lang="es-ES" dirty="0"/>
              <a:t> bajo cielos de ceniza y un sol de vapor que </a:t>
            </a:r>
            <a:r>
              <a:rPr lang="es-ES" b="1" dirty="0">
                <a:solidFill>
                  <a:srgbClr val="7030A0"/>
                </a:solidFill>
              </a:rPr>
              <a:t>se derramaba </a:t>
            </a:r>
            <a:r>
              <a:rPr lang="es-ES" dirty="0"/>
              <a:t>sobre la Rambla de Santa Mónica en una guirnalda de cobre líquido.</a:t>
            </a:r>
            <a:r>
              <a:rPr lang="nb-NO" dirty="0"/>
              <a:t> </a:t>
            </a:r>
            <a:endParaRPr lang="en-US" dirty="0"/>
          </a:p>
        </p:txBody>
      </p:sp>
      <p:sp>
        <p:nvSpPr>
          <p:cNvPr id="6" name="Content Placeholder 5">
            <a:extLst>
              <a:ext uri="{FF2B5EF4-FFF2-40B4-BE49-F238E27FC236}">
                <a16:creationId xmlns:a16="http://schemas.microsoft.com/office/drawing/2014/main" id="{DE8B70E8-5566-5945-A7DE-E0F1C642D3CD}"/>
              </a:ext>
            </a:extLst>
          </p:cNvPr>
          <p:cNvSpPr>
            <a:spLocks noGrp="1"/>
          </p:cNvSpPr>
          <p:nvPr>
            <p:ph sz="half" idx="13"/>
          </p:nvPr>
        </p:nvSpPr>
        <p:spPr>
          <a:xfrm>
            <a:off x="6341806" y="1378339"/>
            <a:ext cx="2217076" cy="3216287"/>
          </a:xfrm>
        </p:spPr>
        <p:txBody>
          <a:bodyPr>
            <a:normAutofit fontScale="85000" lnSpcReduction="10000"/>
          </a:bodyPr>
          <a:lstStyle/>
          <a:p>
            <a:pPr marL="0" indent="0">
              <a:buNone/>
            </a:pPr>
            <a:r>
              <a:rPr lang="en-US" dirty="0"/>
              <a:t>I still </a:t>
            </a:r>
            <a:r>
              <a:rPr lang="en-US" b="1" dirty="0"/>
              <a:t>remember</a:t>
            </a:r>
            <a:r>
              <a:rPr lang="en-US" dirty="0"/>
              <a:t> the day my father </a:t>
            </a:r>
            <a:r>
              <a:rPr lang="en-US" b="1" dirty="0"/>
              <a:t>took</a:t>
            </a:r>
            <a:r>
              <a:rPr lang="en-US" dirty="0"/>
              <a:t> me to the Cemetery of Forgotten Books for the first time. It </a:t>
            </a:r>
            <a:r>
              <a:rPr lang="en-US" b="1" dirty="0"/>
              <a:t>was</a:t>
            </a:r>
            <a:r>
              <a:rPr lang="en-US" dirty="0"/>
              <a:t> the early summer of 1945, and we </a:t>
            </a:r>
            <a:r>
              <a:rPr lang="en-US" b="1" dirty="0"/>
              <a:t>walked</a:t>
            </a:r>
            <a:r>
              <a:rPr lang="en-US" dirty="0"/>
              <a:t> through the streets of a Barcelona </a:t>
            </a:r>
            <a:r>
              <a:rPr lang="en-US" b="1" dirty="0"/>
              <a:t>trapped</a:t>
            </a:r>
            <a:r>
              <a:rPr lang="en-US" dirty="0"/>
              <a:t> beneath ashen skies as dawn </a:t>
            </a:r>
            <a:r>
              <a:rPr lang="en-US" b="1" dirty="0"/>
              <a:t>poured</a:t>
            </a:r>
            <a:r>
              <a:rPr lang="en-US" dirty="0"/>
              <a:t> over </a:t>
            </a:r>
            <a:r>
              <a:rPr lang="en-US" dirty="0" err="1"/>
              <a:t>Rambla</a:t>
            </a:r>
            <a:r>
              <a:rPr lang="en-US" dirty="0"/>
              <a:t> de Santa Monica in a wreath of liquid copper.</a:t>
            </a:r>
            <a:r>
              <a:rPr lang="nb-NO" dirty="0"/>
              <a:t> </a:t>
            </a:r>
            <a:endParaRPr lang="en-US" dirty="0"/>
          </a:p>
        </p:txBody>
      </p:sp>
      <p:sp>
        <p:nvSpPr>
          <p:cNvPr id="7" name="Content Placeholder 4">
            <a:extLst>
              <a:ext uri="{FF2B5EF4-FFF2-40B4-BE49-F238E27FC236}">
                <a16:creationId xmlns:a16="http://schemas.microsoft.com/office/drawing/2014/main" id="{09D1C7C7-78B5-2D4C-925E-C02F4B74514C}"/>
              </a:ext>
            </a:extLst>
          </p:cNvPr>
          <p:cNvSpPr txBox="1">
            <a:spLocks/>
          </p:cNvSpPr>
          <p:nvPr/>
        </p:nvSpPr>
        <p:spPr>
          <a:xfrm>
            <a:off x="3387095" y="1378338"/>
            <a:ext cx="2446526" cy="3216287"/>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s-ES" i="1" dirty="0"/>
              <a:t>Ja </a:t>
            </a:r>
            <a:r>
              <a:rPr lang="es-ES" i="1" dirty="0" err="1"/>
              <a:t>kak</a:t>
            </a:r>
            <a:r>
              <a:rPr lang="es-ES" i="1" dirty="0"/>
              <a:t> </a:t>
            </a:r>
            <a:r>
              <a:rPr lang="es-ES" i="1" dirty="0" err="1"/>
              <a:t>sej</a:t>
            </a:r>
            <a:r>
              <a:rPr lang="se-NO" i="1" dirty="0"/>
              <a:t>čas </a:t>
            </a:r>
            <a:r>
              <a:rPr lang="se-NO" b="1" i="1" dirty="0">
                <a:solidFill>
                  <a:srgbClr val="7030A0"/>
                </a:solidFill>
              </a:rPr>
              <a:t>pomnju</a:t>
            </a:r>
            <a:r>
              <a:rPr lang="se-NO" dirty="0"/>
              <a:t> </a:t>
            </a:r>
            <a:r>
              <a:rPr lang="se-NO" i="1" dirty="0"/>
              <a:t>to ranee utro, kogda otec vperv</a:t>
            </a:r>
            <a:r>
              <a:rPr lang="es-ES" i="1" dirty="0"/>
              <a:t>ye </a:t>
            </a:r>
            <a:r>
              <a:rPr lang="es-ES" b="1" i="1" dirty="0" err="1">
                <a:solidFill>
                  <a:schemeClr val="accent6"/>
                </a:solidFill>
              </a:rPr>
              <a:t>povel</a:t>
            </a:r>
            <a:r>
              <a:rPr lang="es-ES" b="1" dirty="0"/>
              <a:t> </a:t>
            </a:r>
            <a:r>
              <a:rPr lang="es-ES" i="1" dirty="0" err="1"/>
              <a:t>menja</a:t>
            </a:r>
            <a:r>
              <a:rPr lang="es-ES" i="1" dirty="0"/>
              <a:t> na </a:t>
            </a:r>
            <a:r>
              <a:rPr lang="es-ES" i="1" dirty="0" err="1"/>
              <a:t>Kladbi</a:t>
            </a:r>
            <a:r>
              <a:rPr lang="cs-CZ" i="1" dirty="0" err="1"/>
              <a:t>šče</a:t>
            </a:r>
            <a:r>
              <a:rPr lang="cs-CZ" i="1" dirty="0"/>
              <a:t> </a:t>
            </a:r>
            <a:r>
              <a:rPr lang="cs-CZ" i="1" dirty="0" err="1"/>
              <a:t>Zabytyx</a:t>
            </a:r>
            <a:r>
              <a:rPr lang="cs-CZ" i="1" dirty="0"/>
              <a:t> </a:t>
            </a:r>
            <a:r>
              <a:rPr lang="cs-CZ" i="1" dirty="0" err="1"/>
              <a:t>Knig</a:t>
            </a:r>
            <a:r>
              <a:rPr lang="cs-CZ" i="1" dirty="0"/>
              <a:t>. </a:t>
            </a:r>
            <a:r>
              <a:rPr lang="cs-CZ" b="1" i="1" dirty="0" err="1">
                <a:solidFill>
                  <a:srgbClr val="7030A0"/>
                </a:solidFill>
              </a:rPr>
              <a:t>Stojali</a:t>
            </a:r>
            <a:r>
              <a:rPr lang="cs-CZ" dirty="0"/>
              <a:t> </a:t>
            </a:r>
            <a:r>
              <a:rPr lang="cs-CZ" i="1" dirty="0" err="1"/>
              <a:t>pervye</a:t>
            </a:r>
            <a:r>
              <a:rPr lang="cs-CZ" i="1" dirty="0"/>
              <a:t> dni leta </a:t>
            </a:r>
            <a:r>
              <a:rPr lang="nb-NO" i="1" dirty="0"/>
              <a:t>1945 goda. My </a:t>
            </a:r>
            <a:r>
              <a:rPr lang="cs-CZ" b="1" i="1" dirty="0">
                <a:solidFill>
                  <a:srgbClr val="7030A0"/>
                </a:solidFill>
              </a:rPr>
              <a:t>šli</a:t>
            </a:r>
            <a:r>
              <a:rPr lang="cs-CZ" b="1" dirty="0"/>
              <a:t> </a:t>
            </a:r>
            <a:r>
              <a:rPr lang="cs-CZ" i="1" dirty="0"/>
              <a:t>po </a:t>
            </a:r>
            <a:r>
              <a:rPr lang="cs-CZ" i="1" dirty="0" err="1"/>
              <a:t>ulicam</a:t>
            </a:r>
            <a:r>
              <a:rPr lang="cs-CZ" i="1" dirty="0"/>
              <a:t> </a:t>
            </a:r>
            <a:r>
              <a:rPr lang="cs-CZ" i="1" dirty="0" err="1"/>
              <a:t>Barselony</a:t>
            </a:r>
            <a:r>
              <a:rPr lang="cs-CZ" i="1" dirty="0"/>
              <a:t>, </a:t>
            </a:r>
            <a:r>
              <a:rPr lang="cs-CZ" b="1" i="1" dirty="0" err="1">
                <a:solidFill>
                  <a:schemeClr val="accent6"/>
                </a:solidFill>
              </a:rPr>
              <a:t>nakrytoj</a:t>
            </a:r>
            <a:r>
              <a:rPr lang="cs-CZ" dirty="0"/>
              <a:t> </a:t>
            </a:r>
            <a:r>
              <a:rPr lang="cs-CZ" i="1" dirty="0" err="1"/>
              <a:t>pepel</a:t>
            </a:r>
            <a:r>
              <a:rPr lang="nb-NO" i="1" dirty="0"/>
              <a:t>’</a:t>
            </a:r>
            <a:r>
              <a:rPr lang="nb-NO" i="1" dirty="0" err="1"/>
              <a:t>nym</a:t>
            </a:r>
            <a:r>
              <a:rPr lang="nb-NO" i="1" dirty="0"/>
              <a:t> </a:t>
            </a:r>
            <a:r>
              <a:rPr lang="nb-NO" i="1" dirty="0" err="1"/>
              <a:t>nebom</a:t>
            </a:r>
            <a:r>
              <a:rPr lang="nb-NO" i="1" dirty="0"/>
              <a:t>, i </a:t>
            </a:r>
            <a:r>
              <a:rPr lang="nb-NO" i="1" dirty="0" err="1"/>
              <a:t>mutnoe</a:t>
            </a:r>
            <a:r>
              <a:rPr lang="nb-NO" i="1" dirty="0"/>
              <a:t> </a:t>
            </a:r>
            <a:r>
              <a:rPr lang="nb-NO" i="1" dirty="0" err="1"/>
              <a:t>solnce</a:t>
            </a:r>
            <a:r>
              <a:rPr lang="nb-NO" i="1" dirty="0"/>
              <a:t> </a:t>
            </a:r>
            <a:r>
              <a:rPr lang="cs-CZ" i="1" dirty="0" err="1"/>
              <a:t>židkoj</a:t>
            </a:r>
            <a:r>
              <a:rPr lang="cs-CZ" i="1" dirty="0"/>
              <a:t> </a:t>
            </a:r>
            <a:r>
              <a:rPr lang="cs-CZ" i="1" dirty="0" err="1"/>
              <a:t>me</a:t>
            </a:r>
            <a:r>
              <a:rPr lang="nb-NO" i="1" dirty="0" err="1"/>
              <a:t>d’ju</a:t>
            </a:r>
            <a:r>
              <a:rPr lang="nb-NO" i="1" dirty="0"/>
              <a:t> </a:t>
            </a:r>
            <a:r>
              <a:rPr lang="nb-NO" b="1" i="1" dirty="0" err="1">
                <a:solidFill>
                  <a:srgbClr val="7030A0"/>
                </a:solidFill>
              </a:rPr>
              <a:t>rastekalos</a:t>
            </a:r>
            <a:r>
              <a:rPr lang="nb-NO" b="1" i="1" dirty="0">
                <a:solidFill>
                  <a:srgbClr val="7030A0"/>
                </a:solidFill>
              </a:rPr>
              <a:t>’</a:t>
            </a:r>
            <a:r>
              <a:rPr lang="nb-NO" b="1" dirty="0">
                <a:solidFill>
                  <a:srgbClr val="7030A0"/>
                </a:solidFill>
              </a:rPr>
              <a:t> </a:t>
            </a:r>
            <a:r>
              <a:rPr lang="nb-NO" i="1" dirty="0" err="1"/>
              <a:t>po</a:t>
            </a:r>
            <a:r>
              <a:rPr lang="nb-NO" i="1" dirty="0"/>
              <a:t> </a:t>
            </a:r>
            <a:r>
              <a:rPr lang="nb-NO" i="1" dirty="0" err="1"/>
              <a:t>bul’varu</a:t>
            </a:r>
            <a:r>
              <a:rPr lang="nb-NO" i="1" dirty="0"/>
              <a:t> Santa-Monica.</a:t>
            </a:r>
            <a:r>
              <a:rPr lang="nb-NO" dirty="0"/>
              <a:t> </a:t>
            </a:r>
            <a:endParaRPr lang="en-US" dirty="0"/>
          </a:p>
        </p:txBody>
      </p:sp>
      <p:sp>
        <p:nvSpPr>
          <p:cNvPr id="2" name="TextBox 1">
            <a:extLst>
              <a:ext uri="{FF2B5EF4-FFF2-40B4-BE49-F238E27FC236}">
                <a16:creationId xmlns:a16="http://schemas.microsoft.com/office/drawing/2014/main" id="{8A4B6B45-AABC-3341-B9CE-5344612FEA8F}"/>
              </a:ext>
            </a:extLst>
          </p:cNvPr>
          <p:cNvSpPr txBox="1"/>
          <p:nvPr/>
        </p:nvSpPr>
        <p:spPr>
          <a:xfrm>
            <a:off x="1256082" y="4465780"/>
            <a:ext cx="3571557" cy="461665"/>
          </a:xfrm>
          <a:prstGeom prst="rect">
            <a:avLst/>
          </a:prstGeom>
          <a:noFill/>
        </p:spPr>
        <p:txBody>
          <a:bodyPr wrap="square" rtlCol="0">
            <a:spAutoFit/>
          </a:bodyPr>
          <a:lstStyle/>
          <a:p>
            <a:r>
              <a:rPr lang="en-US" sz="2400" b="1" dirty="0">
                <a:solidFill>
                  <a:schemeClr val="accent6"/>
                </a:solidFill>
              </a:rPr>
              <a:t>Perfective</a:t>
            </a:r>
            <a:r>
              <a:rPr lang="en-US" sz="2400" b="1" dirty="0"/>
              <a:t> vs. </a:t>
            </a:r>
            <a:r>
              <a:rPr lang="en-US" sz="2400" b="1" dirty="0">
                <a:solidFill>
                  <a:srgbClr val="7030A0"/>
                </a:solidFill>
              </a:rPr>
              <a:t>Imperfective</a:t>
            </a:r>
          </a:p>
        </p:txBody>
      </p:sp>
    </p:spTree>
    <p:extLst>
      <p:ext uri="{BB962C8B-B14F-4D97-AF65-F5344CB8AC3E}">
        <p14:creationId xmlns:p14="http://schemas.microsoft.com/office/powerpoint/2010/main" val="1169660412"/>
      </p:ext>
    </p:extLst>
  </p:cSld>
  <p:clrMapOvr>
    <a:masterClrMapping/>
  </p:clrMapOvr>
</p:sld>
</file>

<file path=ppt/theme/theme1.xml><?xml version="1.0" encoding="utf-8"?>
<a:theme xmlns:a="http://schemas.openxmlformats.org/drawingml/2006/main" name="Mal_rod">
  <a:themeElements>
    <a:clrScheme name="Egendefinert 5">
      <a:dk1>
        <a:sysClr val="windowText" lastClr="000000"/>
      </a:dk1>
      <a:lt1>
        <a:sysClr val="window" lastClr="FFFFFF"/>
      </a:lt1>
      <a:dk2>
        <a:srgbClr val="00617F"/>
      </a:dk2>
      <a:lt2>
        <a:srgbClr val="EEECE1"/>
      </a:lt2>
      <a:accent1>
        <a:srgbClr val="00617F"/>
      </a:accent1>
      <a:accent2>
        <a:srgbClr val="CB343B"/>
      </a:accent2>
      <a:accent3>
        <a:srgbClr val="15718F"/>
      </a:accent3>
      <a:accent4>
        <a:srgbClr val="59A1A2"/>
      </a:accent4>
      <a:accent5>
        <a:srgbClr val="26828C"/>
      </a:accent5>
      <a:accent6>
        <a:srgbClr val="DE7C00"/>
      </a:accent6>
      <a:hlink>
        <a:srgbClr val="007396"/>
      </a:hlink>
      <a:folHlink>
        <a:srgbClr val="A6BB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l_bla_169" id="{4DD19B15-F40E-064D-9738-910DB9C1317A}" vid="{2AD85340-19BF-894F-9411-1AFC7D99A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Mal_blaa_169</Template>
  <TotalTime>2264</TotalTime>
  <Words>3147</Words>
  <Application>Microsoft Macintosh PowerPoint</Application>
  <PresentationFormat>On-screen Show (16:9)</PresentationFormat>
  <Paragraphs>327</Paragraphs>
  <Slides>34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MS Mincho</vt:lpstr>
      <vt:lpstr>ＭＳ Ｐゴシック</vt:lpstr>
      <vt:lpstr>ＭＳ Ｐゴシック</vt:lpstr>
      <vt:lpstr>Arial</vt:lpstr>
      <vt:lpstr>Calibri</vt:lpstr>
      <vt:lpstr>Open Sans</vt:lpstr>
      <vt:lpstr>Open Sans Light</vt:lpstr>
      <vt:lpstr>Times New Roman</vt:lpstr>
      <vt:lpstr>Mal_rod</vt:lpstr>
      <vt:lpstr>Representing Events in Russian:  How much is compulsory and how much is open to construal?</vt:lpstr>
      <vt:lpstr>Experimental Approach to Russian Aspect</vt:lpstr>
      <vt:lpstr>Overview</vt:lpstr>
      <vt:lpstr>Construal: A pickpocket stole Frank’s money  -or-  Frank’s money got stolen by a pickpocket</vt:lpstr>
      <vt:lpstr>Redundancy</vt:lpstr>
      <vt:lpstr>English definiteness and Russian Aspect</vt:lpstr>
      <vt:lpstr>The opening lines of La Sombra del Viento  by Carlos Ruíz Zafón 2001 </vt:lpstr>
      <vt:lpstr>In past tense Spanish and Russian aspect correspond approximately 90%</vt:lpstr>
      <vt:lpstr>Spanish aspect is inflectional Russian aspect is lexical: ALL forms of ALL verbs</vt:lpstr>
      <vt:lpstr>Aspectual contrasts available in Russian </vt:lpstr>
      <vt:lpstr>What motivated this experiment</vt:lpstr>
      <vt:lpstr>What motivated this experiment</vt:lpstr>
      <vt:lpstr>What motivated this experiment</vt:lpstr>
      <vt:lpstr>How do native speakers of Russian react to  aspectual choices in extended authentic context?</vt:lpstr>
      <vt:lpstr>Stimuli and Participants</vt:lpstr>
      <vt:lpstr>Participants were NOT told what the original aspect was</vt:lpstr>
      <vt:lpstr>What our experiment looked like:</vt:lpstr>
      <vt:lpstr>111,364 vectors of data with values for: </vt:lpstr>
      <vt:lpstr>Results of mixed-effects ordinal regression model </vt:lpstr>
      <vt:lpstr>Results of mixed-effects ordinal regression model </vt:lpstr>
      <vt:lpstr>Redundancy vs.  Construal</vt:lpstr>
      <vt:lpstr>Redundancy vs.  Construal</vt:lpstr>
      <vt:lpstr>Examples of test items where redundancy of aspect is HIGH and construal is LOW</vt:lpstr>
      <vt:lpstr>Redundancy vs.  Construal</vt:lpstr>
      <vt:lpstr>Examples of test items where redundancy of aspect is LOW and construal is HIGH</vt:lpstr>
      <vt:lpstr>Redundancy vs.  Construal</vt:lpstr>
      <vt:lpstr>Redundancy vs.  Construal</vt:lpstr>
      <vt:lpstr>Native speakers are less consistent in rating the non-original aspect</vt:lpstr>
      <vt:lpstr>PowerPoint Presentation</vt:lpstr>
      <vt:lpstr>PowerPoint Presentation</vt:lpstr>
      <vt:lpstr>Native Speakers Differ in Their Choices, Especially When Reacting to Non-Authentic Language</vt:lpstr>
      <vt:lpstr>Conclusions</vt:lpstr>
      <vt:lpstr>What’s next:</vt:lpstr>
      <vt:lpstr>Selected Bibliography: Janda on Aspect</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our language textbooks are like overstuffed suitcases </dc:title>
  <dc:creator>Microsoft Office User</dc:creator>
  <cp:lastModifiedBy>Microsoft Office User</cp:lastModifiedBy>
  <cp:revision>94</cp:revision>
  <cp:lastPrinted>2018-01-30T14:15:34Z</cp:lastPrinted>
  <dcterms:created xsi:type="dcterms:W3CDTF">2017-10-19T18:34:55Z</dcterms:created>
  <dcterms:modified xsi:type="dcterms:W3CDTF">2018-03-09T14:57:10Z</dcterms:modified>
</cp:coreProperties>
</file>